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</p:sldMasterIdLst>
  <p:notesMasterIdLst>
    <p:notesMasterId r:id="rId47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88" r:id="rId15"/>
    <p:sldId id="301" r:id="rId16"/>
    <p:sldId id="264" r:id="rId17"/>
    <p:sldId id="265" r:id="rId18"/>
    <p:sldId id="266" r:id="rId19"/>
    <p:sldId id="302" r:id="rId20"/>
    <p:sldId id="303" r:id="rId21"/>
    <p:sldId id="267" r:id="rId22"/>
    <p:sldId id="268" r:id="rId23"/>
    <p:sldId id="269" r:id="rId24"/>
    <p:sldId id="297" r:id="rId25"/>
    <p:sldId id="270" r:id="rId26"/>
    <p:sldId id="271" r:id="rId27"/>
    <p:sldId id="272" r:id="rId28"/>
    <p:sldId id="273" r:id="rId29"/>
    <p:sldId id="294" r:id="rId30"/>
    <p:sldId id="274" r:id="rId31"/>
    <p:sldId id="275" r:id="rId32"/>
    <p:sldId id="276" r:id="rId33"/>
    <p:sldId id="277" r:id="rId34"/>
    <p:sldId id="295" r:id="rId35"/>
    <p:sldId id="278" r:id="rId36"/>
    <p:sldId id="279" r:id="rId37"/>
    <p:sldId id="280" r:id="rId38"/>
    <p:sldId id="281" r:id="rId39"/>
    <p:sldId id="282" r:id="rId40"/>
    <p:sldId id="283" r:id="rId41"/>
    <p:sldId id="284" r:id="rId42"/>
    <p:sldId id="285" r:id="rId43"/>
    <p:sldId id="286" r:id="rId44"/>
    <p:sldId id="298" r:id="rId45"/>
    <p:sldId id="287" r:id="rId46"/>
  </p:sldIdLst>
  <p:sldSz cx="12192000" cy="6858000"/>
  <p:notesSz cx="6648450" cy="97742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28EA9C-8933-442B-9599-5CBC79CE646C}" v="113" dt="2023-10-01T19:01:00.8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94" autoAdjust="0"/>
    <p:restoredTop sz="94660"/>
  </p:normalViewPr>
  <p:slideViewPr>
    <p:cSldViewPr snapToGrid="0">
      <p:cViewPr>
        <p:scale>
          <a:sx n="90" d="100"/>
          <a:sy n="90" d="100"/>
        </p:scale>
        <p:origin x="134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microsoft.com/office/2015/10/relationships/revisionInfo" Target="revisionInfo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presProps" Target="presProps.xml"/><Relationship Id="rId8" Type="http://schemas.openxmlformats.org/officeDocument/2006/relationships/slide" Target="slides/slide2.xml"/><Relationship Id="rId51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035772052282647E-2"/>
          <c:y val="0"/>
          <c:w val="0.82245636859853533"/>
          <c:h val="0.94746291378126368"/>
        </c:manualLayout>
      </c:layout>
      <c:lineChart>
        <c:grouping val="standard"/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Despesa Total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circle"/>
            <c:size val="7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43,74%</a:t>
                    </a:r>
                  </a:p>
                </c:rich>
              </c:tx>
              <c:dLblPos val="t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10C-4DA8-B351-0D1FBB9F64E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42,44%</a:t>
                    </a:r>
                  </a:p>
                </c:rich>
              </c:tx>
              <c:dLblPos val="t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10C-4DA8-B351-0D1FBB9F64E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41,55%</a:t>
                    </a:r>
                  </a:p>
                </c:rich>
              </c:tx>
              <c:dLblPos val="t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10C-4DA8-B351-0D1FBB9F64E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43,38%</a:t>
                    </a:r>
                  </a:p>
                </c:rich>
              </c:tx>
              <c:dLblPos val="t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10C-4DA8-B351-0D1FBB9F64E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45,86%</a:t>
                    </a:r>
                  </a:p>
                </c:rich>
              </c:tx>
              <c:dLblPos val="t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210C-4DA8-B351-0D1FBB9F64E6}"/>
                </c:ext>
              </c:extLst>
            </c:dLbl>
            <c:dLbl>
              <c:idx val="5"/>
              <c:layout>
                <c:manualLayout>
                  <c:x val="-5.1612560602136121E-2"/>
                  <c:y val="0.1017942004089752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3º Q/2022</a:t>
                    </a:r>
                  </a:p>
                  <a:p>
                    <a:r>
                      <a:rPr lang="en-US" dirty="0"/>
                      <a:t>52,25%</a:t>
                    </a:r>
                  </a:p>
                </c:rich>
              </c:tx>
              <c:dLblPos val="r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10C-4DA8-B351-0D1FBB9F64E6}"/>
                </c:ext>
              </c:extLst>
            </c:dLbl>
            <c:dLbl>
              <c:idx val="6"/>
              <c:layout>
                <c:manualLayout>
                  <c:x val="-0.11439736037473378"/>
                  <c:y val="-0.10708034871298815"/>
                </c:manualLayout>
              </c:layout>
              <c:tx>
                <c:rich>
                  <a:bodyPr/>
                  <a:lstStyle/>
                  <a:p>
                    <a:r>
                      <a:rPr lang="en-US" sz="1300" baseline="0" dirty="0"/>
                      <a:t> </a:t>
                    </a:r>
                    <a:fld id="{39CB837C-09C7-4048-90FB-2541E585DA3A}" type="CATEGORYNAME">
                      <a:rPr lang="en-US" sz="1300" baseline="0"/>
                      <a:pPr/>
                      <a:t>[NOME DA CATEGORIA]</a:t>
                    </a:fld>
                    <a:r>
                      <a:rPr lang="en-US" sz="1300" baseline="0" dirty="0"/>
                      <a:t>; </a:t>
                    </a:r>
                    <a:fld id="{A8EFB4A9-A5DD-40F8-8599-E269855F3C88}" type="VALUE">
                      <a:rPr lang="en-US" sz="1300" baseline="0" smtClean="0"/>
                      <a:pPr/>
                      <a:t>[VALOR]</a:t>
                    </a:fld>
                    <a:r>
                      <a:rPr lang="en-US" sz="1300" baseline="0" dirty="0"/>
                      <a:t>%</a:t>
                    </a:r>
                  </a:p>
                </c:rich>
              </c:tx>
              <c:dLblPos val="r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C97-4874-BD42-4FEE4357D699}"/>
                </c:ext>
              </c:extLst>
            </c:dLbl>
            <c:dLbl>
              <c:idx val="7"/>
              <c:layout>
                <c:manualLayout>
                  <c:x val="-0.11568941917785588"/>
                  <c:y val="-0.12473095564370051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 </a:t>
                    </a:r>
                    <a:fld id="{42FC8A7D-B9A0-4EAE-8671-880C99BE06C1}" type="CATEGORYNAME">
                      <a:rPr lang="en-US" baseline="0"/>
                      <a:pPr/>
                      <a:t>[NOME DA CATEGORIA]</a:t>
                    </a:fld>
                    <a:r>
                      <a:rPr lang="en-US" baseline="0" dirty="0"/>
                      <a:t>; 53,56%</a:t>
                    </a:r>
                  </a:p>
                </c:rich>
              </c:tx>
              <c:dLblPos val="r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C97-4874-BD42-4FEE4357D699}"/>
                </c:ext>
              </c:extLst>
            </c:dLbl>
            <c:dLbl>
              <c:idx val="8"/>
              <c:layout>
                <c:manualLayout>
                  <c:x val="-0.13803609221301325"/>
                  <c:y val="0.12958487254964635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 </a:t>
                    </a:r>
                    <a:fld id="{D6FAD2ED-DFC5-4989-BB20-DB01B605728E}" type="CATEGORYNAME">
                      <a:rPr lang="en-US" baseline="0"/>
                      <a:pPr/>
                      <a:t>[NOME DA CATEGORIA]</a:t>
                    </a:fld>
                    <a:r>
                      <a:rPr lang="en-US" baseline="0" dirty="0"/>
                      <a:t>; </a:t>
                    </a:r>
                    <a:fld id="{E7442D1A-1B0F-4949-8765-4B5DBAE9DD30}" type="VALUE">
                      <a:rPr lang="en-US" baseline="0" smtClean="0"/>
                      <a:pPr/>
                      <a:t>[VALOR]</a:t>
                    </a:fld>
                    <a:r>
                      <a:rPr lang="en-US" baseline="0" dirty="0"/>
                      <a:t>%</a:t>
                    </a:r>
                  </a:p>
                </c:rich>
              </c:tx>
              <c:dLblPos val="r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08A-41B5-A3DA-AD6BF72062F2}"/>
                </c:ext>
              </c:extLst>
            </c:dLbl>
            <c:dLbl>
              <c:idx val="9"/>
              <c:layout>
                <c:manualLayout>
                  <c:x val="-3.7473952647528883E-2"/>
                  <c:y val="9.1341890866436279E-2"/>
                </c:manualLayout>
              </c:layout>
              <c:tx>
                <c:rich>
                  <a:bodyPr/>
                  <a:lstStyle/>
                  <a:p>
                    <a:fld id="{9A844021-5D08-4918-91B6-9C5703479554}" type="SERIESNAME">
                      <a:rPr lang="en-US"/>
                      <a:pPr/>
                      <a:t>[NOME DA SÉRIE]</a:t>
                    </a:fld>
                    <a:r>
                      <a:rPr lang="en-US" baseline="0" dirty="0"/>
                      <a:t>; </a:t>
                    </a:r>
                    <a:fld id="{B32E1319-6B77-48BC-BFDB-08EC87D66F86}" type="CATEGORYNAME">
                      <a:rPr lang="en-US" baseline="0"/>
                      <a:pPr/>
                      <a:t>[NOME DA CATEGORIA]</a:t>
                    </a:fld>
                    <a:r>
                      <a:rPr lang="en-US" baseline="0" dirty="0"/>
                      <a:t>; </a:t>
                    </a:r>
                    <a:fld id="{3609C03F-3618-4CBA-A398-182781023C72}" type="VALUE">
                      <a:rPr lang="en-US" baseline="0" smtClean="0"/>
                      <a:pPr/>
                      <a:t>[VALOR]</a:t>
                    </a:fld>
                    <a:r>
                      <a:rPr lang="en-US" baseline="0" dirty="0"/>
                      <a:t>%</a:t>
                    </a:r>
                  </a:p>
                </c:rich>
              </c:tx>
              <c:dLblPos val="r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AD2-4202-B0BE-DFE0593AF6A6}"/>
                </c:ext>
              </c:extLst>
            </c:dLbl>
            <c:dLbl>
              <c:idx val="10"/>
              <c:layout>
                <c:manualLayout>
                  <c:x val="-6.1135632545289934E-2"/>
                  <c:y val="-0.12634892794568248"/>
                </c:manualLayout>
              </c:layout>
              <c:tx>
                <c:rich>
                  <a:bodyPr/>
                  <a:lstStyle/>
                  <a:p>
                    <a:fld id="{DB312F9B-04DD-40BD-AEB9-0786FD4F8559}" type="SERIESNAME">
                      <a:rPr lang="en-US"/>
                      <a:pPr/>
                      <a:t>[NOME DA SÉRIE]</a:t>
                    </a:fld>
                    <a:r>
                      <a:rPr lang="en-US" baseline="0" dirty="0"/>
                      <a:t>; </a:t>
                    </a:r>
                    <a:fld id="{D8BB6D27-568D-4D63-BBB5-F173BE08948E}" type="CATEGORYNAME">
                      <a:rPr lang="en-US" baseline="0"/>
                      <a:pPr/>
                      <a:t>[NOME DA CATEGORIA]</a:t>
                    </a:fld>
                    <a:r>
                      <a:rPr lang="en-US" baseline="0" dirty="0"/>
                      <a:t>; </a:t>
                    </a:r>
                    <a:fld id="{0E8C8992-CD0F-4025-B64F-C8ED40538AC7}" type="VALUE">
                      <a:rPr lang="en-US" baseline="0" smtClean="0"/>
                      <a:pPr/>
                      <a:t>[VALOR]</a:t>
                    </a:fld>
                    <a:r>
                      <a:rPr lang="en-US" baseline="0" dirty="0"/>
                      <a:t>%</a:t>
                    </a:r>
                  </a:p>
                </c:rich>
              </c:tx>
              <c:dLblPos val="r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6A4-43BE-A1E5-E689D2BD45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aseline="0"/>
                </a:pPr>
                <a:endParaRPr lang="pt-PT"/>
              </a:p>
            </c:txPr>
            <c:dLblPos val="t"/>
            <c:showLegendKey val="1"/>
            <c:showVal val="1"/>
            <c:showCatName val="1"/>
            <c:showSerName val="1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Dir val="y"/>
            <c:errBarType val="both"/>
            <c:errValType val="stdErr"/>
            <c:noEndCap val="0"/>
          </c:errBars>
          <c:cat>
            <c:strRef>
              <c:f>Plan1!$A$2:$A$12</c:f>
              <c:strCache>
                <c:ptCount val="11"/>
                <c:pt idx="0">
                  <c:v>1º Q/2021</c:v>
                </c:pt>
                <c:pt idx="1">
                  <c:v>2º Q/2021</c:v>
                </c:pt>
                <c:pt idx="2">
                  <c:v>3º Q/2021</c:v>
                </c:pt>
                <c:pt idx="3">
                  <c:v>1º Q/2022</c:v>
                </c:pt>
                <c:pt idx="4">
                  <c:v>2º Q/2022</c:v>
                </c:pt>
                <c:pt idx="5">
                  <c:v>3º Q/2022</c:v>
                </c:pt>
                <c:pt idx="6">
                  <c:v>1º Q/2023</c:v>
                </c:pt>
                <c:pt idx="7">
                  <c:v>2º Q/2023</c:v>
                </c:pt>
                <c:pt idx="8">
                  <c:v>3º Q/2023</c:v>
                </c:pt>
                <c:pt idx="9">
                  <c:v>1º Q/2024</c:v>
                </c:pt>
                <c:pt idx="10">
                  <c:v>2º Q/2024</c:v>
                </c:pt>
              </c:strCache>
            </c:strRef>
          </c:cat>
          <c:val>
            <c:numRef>
              <c:f>Plan1!$B$2:$B$12</c:f>
              <c:numCache>
                <c:formatCode>General</c:formatCode>
                <c:ptCount val="11"/>
                <c:pt idx="0">
                  <c:v>43.74</c:v>
                </c:pt>
                <c:pt idx="1">
                  <c:v>42.44</c:v>
                </c:pt>
                <c:pt idx="2">
                  <c:v>41.55</c:v>
                </c:pt>
                <c:pt idx="3">
                  <c:v>43.38</c:v>
                </c:pt>
                <c:pt idx="4">
                  <c:v>45.86</c:v>
                </c:pt>
                <c:pt idx="5">
                  <c:v>52.25</c:v>
                </c:pt>
                <c:pt idx="6">
                  <c:v>53.85</c:v>
                </c:pt>
                <c:pt idx="7">
                  <c:v>55.11</c:v>
                </c:pt>
                <c:pt idx="8">
                  <c:v>51.77</c:v>
                </c:pt>
                <c:pt idx="9" formatCode="0.00">
                  <c:v>51.08</c:v>
                </c:pt>
                <c:pt idx="10">
                  <c:v>50.43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6-210C-4DA8-B351-0D1FBB9F64E6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Limite Prudencial</c:v>
                </c:pt>
              </c:strCache>
            </c:strRef>
          </c:tx>
          <c:marker>
            <c:symbol val="circle"/>
            <c:size val="7"/>
          </c:marker>
          <c:dLbls>
            <c:dLbl>
              <c:idx val="0"/>
              <c:layout>
                <c:manualLayout>
                  <c:x val="-1.9480362959922462E-2"/>
                  <c:y val="0.28405617433055091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200" b="1"/>
                    </a:pPr>
                    <a:fld id="{128C4057-412A-437A-84D8-337743D21A94}" type="SERIESNAME">
                      <a:rPr lang="en-US" sz="1200" b="1" smtClean="0"/>
                      <a:pPr>
                        <a:defRPr sz="1200" b="1"/>
                      </a:pPr>
                      <a:t>[NOME DA SÉRIE]</a:t>
                    </a:fld>
                    <a:r>
                      <a:rPr lang="en-US" sz="1200" b="1" baseline="0" dirty="0"/>
                      <a:t>: </a:t>
                    </a:r>
                    <a:fld id="{BD19E861-8ECF-4C08-8ED2-B17DD952357C}" type="VALUE">
                      <a:rPr lang="en-US" sz="1200" b="1" baseline="0"/>
                      <a:pPr>
                        <a:defRPr sz="1200" b="1"/>
                      </a:pPr>
                      <a:t>[VALOR]</a:t>
                    </a:fld>
                    <a:endParaRPr lang="en-US" sz="1200" b="1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10C-4DA8-B351-0D1FBB9F64E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errBars>
            <c:errDir val="y"/>
            <c:errBarType val="both"/>
            <c:errValType val="stdErr"/>
            <c:noEndCap val="0"/>
          </c:errBars>
          <c:cat>
            <c:strRef>
              <c:f>Plan1!$A$2:$A$12</c:f>
              <c:strCache>
                <c:ptCount val="11"/>
                <c:pt idx="0">
                  <c:v>1º Q/2021</c:v>
                </c:pt>
                <c:pt idx="1">
                  <c:v>2º Q/2021</c:v>
                </c:pt>
                <c:pt idx="2">
                  <c:v>3º Q/2021</c:v>
                </c:pt>
                <c:pt idx="3">
                  <c:v>1º Q/2022</c:v>
                </c:pt>
                <c:pt idx="4">
                  <c:v>2º Q/2022</c:v>
                </c:pt>
                <c:pt idx="5">
                  <c:v>3º Q/2022</c:v>
                </c:pt>
                <c:pt idx="6">
                  <c:v>1º Q/2023</c:v>
                </c:pt>
                <c:pt idx="7">
                  <c:v>2º Q/2023</c:v>
                </c:pt>
                <c:pt idx="8">
                  <c:v>3º Q/2023</c:v>
                </c:pt>
                <c:pt idx="9">
                  <c:v>1º Q/2024</c:v>
                </c:pt>
                <c:pt idx="10">
                  <c:v>2º Q/2024</c:v>
                </c:pt>
              </c:strCache>
            </c:strRef>
          </c:cat>
          <c:val>
            <c:numRef>
              <c:f>Plan1!$C$2:$C$12</c:f>
              <c:numCache>
                <c:formatCode>0.00</c:formatCode>
                <c:ptCount val="11"/>
                <c:pt idx="0">
                  <c:v>51.3</c:v>
                </c:pt>
                <c:pt idx="1">
                  <c:v>51.3</c:v>
                </c:pt>
                <c:pt idx="2">
                  <c:v>51.3</c:v>
                </c:pt>
                <c:pt idx="3">
                  <c:v>51.3</c:v>
                </c:pt>
                <c:pt idx="4">
                  <c:v>51.3</c:v>
                </c:pt>
                <c:pt idx="5">
                  <c:v>51.3</c:v>
                </c:pt>
                <c:pt idx="6">
                  <c:v>51.3</c:v>
                </c:pt>
                <c:pt idx="7">
                  <c:v>51.3</c:v>
                </c:pt>
                <c:pt idx="8">
                  <c:v>51.3</c:v>
                </c:pt>
                <c:pt idx="9">
                  <c:v>51.3</c:v>
                </c:pt>
                <c:pt idx="10">
                  <c:v>51.3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8-210C-4DA8-B351-0D1FBB9F64E6}"/>
            </c:ext>
          </c:extLst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Limite Máximo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7.9455318349590763E-3"/>
                  <c:y val="-0.16430964313140589"/>
                </c:manualLayout>
              </c:layout>
              <c:tx>
                <c:rich>
                  <a:bodyPr/>
                  <a:lstStyle/>
                  <a:p>
                    <a:fld id="{509BEDA3-B7B4-4EB0-873F-06F7E9098BC8}" type="SERIESNAME">
                      <a:rPr lang="en-US" smtClean="0"/>
                      <a:pPr/>
                      <a:t>[NOME DA SÉRIE]</a:t>
                    </a:fld>
                    <a:r>
                      <a:rPr lang="en-US" baseline="0" dirty="0"/>
                      <a:t>:   </a:t>
                    </a:r>
                  </a:p>
                  <a:p>
                    <a:fld id="{6F63791C-4E64-49DA-B508-7223F2F300BB}" type="VALUE">
                      <a:rPr lang="en-US" baseline="0" smtClean="0"/>
                      <a:pPr/>
                      <a:t>[VALOR]</a:t>
                    </a:fld>
                    <a:endParaRPr lang="pt-PT"/>
                  </a:p>
                </c:rich>
              </c:tx>
              <c:dLblPos val="r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210C-4DA8-B351-0D1FBB9F6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pt-P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errBars>
            <c:errDir val="y"/>
            <c:errBarType val="both"/>
            <c:errValType val="stdErr"/>
            <c:noEndCap val="0"/>
          </c:errBars>
          <c:cat>
            <c:strRef>
              <c:f>Plan1!$A$2:$A$12</c:f>
              <c:strCache>
                <c:ptCount val="11"/>
                <c:pt idx="0">
                  <c:v>1º Q/2021</c:v>
                </c:pt>
                <c:pt idx="1">
                  <c:v>2º Q/2021</c:v>
                </c:pt>
                <c:pt idx="2">
                  <c:v>3º Q/2021</c:v>
                </c:pt>
                <c:pt idx="3">
                  <c:v>1º Q/2022</c:v>
                </c:pt>
                <c:pt idx="4">
                  <c:v>2º Q/2022</c:v>
                </c:pt>
                <c:pt idx="5">
                  <c:v>3º Q/2022</c:v>
                </c:pt>
                <c:pt idx="6">
                  <c:v>1º Q/2023</c:v>
                </c:pt>
                <c:pt idx="7">
                  <c:v>2º Q/2023</c:v>
                </c:pt>
                <c:pt idx="8">
                  <c:v>3º Q/2023</c:v>
                </c:pt>
                <c:pt idx="9">
                  <c:v>1º Q/2024</c:v>
                </c:pt>
                <c:pt idx="10">
                  <c:v>2º Q/2024</c:v>
                </c:pt>
              </c:strCache>
            </c:strRef>
          </c:cat>
          <c:val>
            <c:numRef>
              <c:f>Plan1!$D$2:$D$12</c:f>
              <c:numCache>
                <c:formatCode>0.00</c:formatCode>
                <c:ptCount val="11"/>
                <c:pt idx="0">
                  <c:v>54</c:v>
                </c:pt>
                <c:pt idx="1">
                  <c:v>54</c:v>
                </c:pt>
                <c:pt idx="2">
                  <c:v>54</c:v>
                </c:pt>
                <c:pt idx="3">
                  <c:v>54</c:v>
                </c:pt>
                <c:pt idx="4">
                  <c:v>54</c:v>
                </c:pt>
                <c:pt idx="5">
                  <c:v>54</c:v>
                </c:pt>
                <c:pt idx="6">
                  <c:v>54</c:v>
                </c:pt>
                <c:pt idx="7">
                  <c:v>54</c:v>
                </c:pt>
                <c:pt idx="8">
                  <c:v>54</c:v>
                </c:pt>
                <c:pt idx="9">
                  <c:v>54</c:v>
                </c:pt>
                <c:pt idx="10">
                  <c:v>54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A-210C-4DA8-B351-0D1FBB9F6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0988920"/>
        <c:axId val="250986176"/>
      </c:lineChart>
      <c:catAx>
        <c:axId val="250988920"/>
        <c:scaling>
          <c:orientation val="minMax"/>
        </c:scaling>
        <c:delete val="0"/>
        <c:axPos val="b"/>
        <c:numFmt formatCode="General" sourceLinked="0"/>
        <c:majorTickMark val="out"/>
        <c:minorTickMark val="cross"/>
        <c:tickLblPos val="nextTo"/>
        <c:crossAx val="250986176"/>
        <c:crosses val="autoZero"/>
        <c:auto val="1"/>
        <c:lblAlgn val="ctr"/>
        <c:lblOffset val="100"/>
        <c:noMultiLvlLbl val="1"/>
      </c:catAx>
      <c:valAx>
        <c:axId val="250986176"/>
        <c:scaling>
          <c:orientation val="minMax"/>
          <c:min val="25"/>
        </c:scaling>
        <c:delete val="0"/>
        <c:axPos val="l"/>
        <c:numFmt formatCode="General" sourceLinked="0"/>
        <c:majorTickMark val="out"/>
        <c:minorTickMark val="cross"/>
        <c:tickLblPos val="nextTo"/>
        <c:crossAx val="250988920"/>
        <c:crosses val="autoZero"/>
        <c:crossBetween val="between"/>
        <c:majorUnit val="10"/>
      </c:valAx>
    </c:plotArea>
    <c:legend>
      <c:legendPos val="b"/>
      <c:layout>
        <c:manualLayout>
          <c:xMode val="edge"/>
          <c:yMode val="edge"/>
          <c:x val="5.2279599092919744E-2"/>
          <c:y val="0.6619152603138766"/>
          <c:w val="0.76067471996922209"/>
          <c:h val="8.6805059994507466E-2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pt-PT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4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4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15103B-6689-4C0F-A701-F8E9AA49F848}" type="doc">
      <dgm:prSet loTypeId="urn:microsoft.com/office/officeart/2005/8/layout/vList3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EDC2D5C-585B-4CE0-BBEB-734F1F4F2C7D}">
      <dgm:prSet phldrT="[Texto]"/>
      <dgm:spPr>
        <a:solidFill>
          <a:schemeClr val="bg2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Pessoal e Encargos </a:t>
          </a:r>
        </a:p>
      </dgm:t>
    </dgm:pt>
    <dgm:pt modelId="{1DF7DF8A-2F26-4C44-9D7C-EEF79A3753FD}" type="parTrans" cxnId="{7180612D-E5F0-4DD7-AD6B-973C42EA4717}">
      <dgm:prSet/>
      <dgm:spPr/>
      <dgm:t>
        <a:bodyPr/>
        <a:lstStyle/>
        <a:p>
          <a:endParaRPr lang="pt-BR"/>
        </a:p>
      </dgm:t>
    </dgm:pt>
    <dgm:pt modelId="{F232DAF5-DC23-43C2-BD7A-6D6FB7CEA609}" type="sibTrans" cxnId="{7180612D-E5F0-4DD7-AD6B-973C42EA4717}">
      <dgm:prSet/>
      <dgm:spPr/>
      <dgm:t>
        <a:bodyPr/>
        <a:lstStyle/>
        <a:p>
          <a:endParaRPr lang="pt-BR"/>
        </a:p>
      </dgm:t>
    </dgm:pt>
    <dgm:pt modelId="{B528EA61-062D-4C69-AF77-0454A245A725}">
      <dgm:prSet phldrT="[Texto]"/>
      <dgm:spPr>
        <a:solidFill>
          <a:schemeClr val="bg2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RCL – Receita Corrente Líquida </a:t>
          </a:r>
        </a:p>
      </dgm:t>
    </dgm:pt>
    <dgm:pt modelId="{2B3973FE-8C6D-4C33-88A9-AAF49BC8316B}" type="parTrans" cxnId="{A061785C-6F92-43AF-84D0-069219504581}">
      <dgm:prSet/>
      <dgm:spPr/>
      <dgm:t>
        <a:bodyPr/>
        <a:lstStyle/>
        <a:p>
          <a:endParaRPr lang="pt-BR"/>
        </a:p>
      </dgm:t>
    </dgm:pt>
    <dgm:pt modelId="{327C9B97-75A2-4FA1-8798-21EF7FADD9A3}" type="sibTrans" cxnId="{A061785C-6F92-43AF-84D0-069219504581}">
      <dgm:prSet/>
      <dgm:spPr/>
      <dgm:t>
        <a:bodyPr/>
        <a:lstStyle/>
        <a:p>
          <a:endParaRPr lang="pt-BR"/>
        </a:p>
      </dgm:t>
    </dgm:pt>
    <dgm:pt modelId="{80965FD1-A87F-4419-BAA4-0F50594CED71}">
      <dgm:prSet phldrT="[Texto]"/>
      <dgm:spPr>
        <a:solidFill>
          <a:schemeClr val="bg2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Dívida Consolidada </a:t>
          </a:r>
        </a:p>
      </dgm:t>
    </dgm:pt>
    <dgm:pt modelId="{4ABB7EE9-607D-4D4F-AB68-6113FC746A23}" type="parTrans" cxnId="{D05A3E9A-67E1-47DF-B488-042CDA8E0BDD}">
      <dgm:prSet/>
      <dgm:spPr/>
      <dgm:t>
        <a:bodyPr/>
        <a:lstStyle/>
        <a:p>
          <a:endParaRPr lang="pt-BR"/>
        </a:p>
      </dgm:t>
    </dgm:pt>
    <dgm:pt modelId="{8958D7C8-1169-43E2-923C-97F723DBA8BF}" type="sibTrans" cxnId="{D05A3E9A-67E1-47DF-B488-042CDA8E0BDD}">
      <dgm:prSet/>
      <dgm:spPr/>
      <dgm:t>
        <a:bodyPr/>
        <a:lstStyle/>
        <a:p>
          <a:endParaRPr lang="pt-BR"/>
        </a:p>
      </dgm:t>
    </dgm:pt>
    <dgm:pt modelId="{9208C868-28DA-4F18-A074-99EBF00375DC}">
      <dgm:prSet phldrT="[Texto]"/>
      <dgm:spPr>
        <a:solidFill>
          <a:schemeClr val="bg2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Resultado Primário </a:t>
          </a:r>
        </a:p>
      </dgm:t>
    </dgm:pt>
    <dgm:pt modelId="{99A007BC-4AAA-4C5A-A59D-3026BC9C2CEA}" type="parTrans" cxnId="{18296043-6119-4516-96AB-59FBBDEF45E2}">
      <dgm:prSet/>
      <dgm:spPr/>
      <dgm:t>
        <a:bodyPr/>
        <a:lstStyle/>
        <a:p>
          <a:endParaRPr lang="pt-BR"/>
        </a:p>
      </dgm:t>
    </dgm:pt>
    <dgm:pt modelId="{5C2F9673-8EF8-4375-845F-CE345D7AAAB6}" type="sibTrans" cxnId="{18296043-6119-4516-96AB-59FBBDEF45E2}">
      <dgm:prSet/>
      <dgm:spPr/>
      <dgm:t>
        <a:bodyPr/>
        <a:lstStyle/>
        <a:p>
          <a:endParaRPr lang="pt-BR"/>
        </a:p>
      </dgm:t>
    </dgm:pt>
    <dgm:pt modelId="{F730290A-E398-4FD9-8E93-7537E6B934F7}" type="pres">
      <dgm:prSet presAssocID="{1715103B-6689-4C0F-A701-F8E9AA49F848}" presName="linearFlow" presStyleCnt="0">
        <dgm:presLayoutVars>
          <dgm:dir/>
          <dgm:resizeHandles val="exact"/>
        </dgm:presLayoutVars>
      </dgm:prSet>
      <dgm:spPr/>
    </dgm:pt>
    <dgm:pt modelId="{7E3C6170-2BD0-41A8-B8BD-4BC3D2669986}" type="pres">
      <dgm:prSet presAssocID="{BEDC2D5C-585B-4CE0-BBEB-734F1F4F2C7D}" presName="composite" presStyleCnt="0"/>
      <dgm:spPr/>
    </dgm:pt>
    <dgm:pt modelId="{41AFA6AB-D924-4283-95BA-E93727426E5A}" type="pres">
      <dgm:prSet presAssocID="{BEDC2D5C-585B-4CE0-BBEB-734F1F4F2C7D}" presName="imgShp" presStyleLbl="fgImgPlace1" presStyleIdx="0" presStyleCnt="4" custLinFactNeighborX="-10529" custLinFactNeighborY="800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D62369E-12A9-4C79-99F1-BF9980DC0A6E}" type="pres">
      <dgm:prSet presAssocID="{BEDC2D5C-585B-4CE0-BBEB-734F1F4F2C7D}" presName="txShp" presStyleLbl="node1" presStyleIdx="0" presStyleCnt="4">
        <dgm:presLayoutVars>
          <dgm:bulletEnabled val="1"/>
        </dgm:presLayoutVars>
      </dgm:prSet>
      <dgm:spPr/>
    </dgm:pt>
    <dgm:pt modelId="{DBF026A0-32A1-4445-8CE5-FD9CAE6DD1A8}" type="pres">
      <dgm:prSet presAssocID="{F232DAF5-DC23-43C2-BD7A-6D6FB7CEA609}" presName="spacing" presStyleCnt="0"/>
      <dgm:spPr/>
    </dgm:pt>
    <dgm:pt modelId="{A6E60380-67E9-4799-BF80-A423859DF2EF}" type="pres">
      <dgm:prSet presAssocID="{B528EA61-062D-4C69-AF77-0454A245A725}" presName="composite" presStyleCnt="0"/>
      <dgm:spPr/>
    </dgm:pt>
    <dgm:pt modelId="{8E794963-0D58-47AC-B2C3-187DE6141105}" type="pres">
      <dgm:prSet presAssocID="{B528EA61-062D-4C69-AF77-0454A245A725}" presName="imgShp" presStyleLbl="fgImgPlace1" presStyleIdx="1" presStyleCnt="4" custLinFactNeighborX="-3232" custLinFactNeighborY="221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DBE5D394-E827-4F1D-A841-13B80CD9C333}" type="pres">
      <dgm:prSet presAssocID="{B528EA61-062D-4C69-AF77-0454A245A725}" presName="txShp" presStyleLbl="node1" presStyleIdx="1" presStyleCnt="4">
        <dgm:presLayoutVars>
          <dgm:bulletEnabled val="1"/>
        </dgm:presLayoutVars>
      </dgm:prSet>
      <dgm:spPr/>
    </dgm:pt>
    <dgm:pt modelId="{53448DCF-9BF3-4905-8455-46DA3D3893C9}" type="pres">
      <dgm:prSet presAssocID="{327C9B97-75A2-4FA1-8798-21EF7FADD9A3}" presName="spacing" presStyleCnt="0"/>
      <dgm:spPr/>
    </dgm:pt>
    <dgm:pt modelId="{CA930333-2499-4D67-A09D-DE9840AB0127}" type="pres">
      <dgm:prSet presAssocID="{80965FD1-A87F-4419-BAA4-0F50594CED71}" presName="composite" presStyleCnt="0"/>
      <dgm:spPr/>
    </dgm:pt>
    <dgm:pt modelId="{CF95DE87-9E75-4215-9EC0-A785ACA382FC}" type="pres">
      <dgm:prSet presAssocID="{80965FD1-A87F-4419-BAA4-0F50594CED71}" presName="imgShp" presStyleLbl="fgImgPlace1" presStyleIdx="2" presStyleCnt="4" custLinFactNeighborX="-10529" custLinFactNeighborY="372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CB0B4F22-020B-4789-A103-F3FC012AE4EF}" type="pres">
      <dgm:prSet presAssocID="{80965FD1-A87F-4419-BAA4-0F50594CED71}" presName="txShp" presStyleLbl="node1" presStyleIdx="2" presStyleCnt="4">
        <dgm:presLayoutVars>
          <dgm:bulletEnabled val="1"/>
        </dgm:presLayoutVars>
      </dgm:prSet>
      <dgm:spPr/>
    </dgm:pt>
    <dgm:pt modelId="{5583897C-C9A2-4A6A-8D20-3B01432521A7}" type="pres">
      <dgm:prSet presAssocID="{8958D7C8-1169-43E2-923C-97F723DBA8BF}" presName="spacing" presStyleCnt="0"/>
      <dgm:spPr/>
    </dgm:pt>
    <dgm:pt modelId="{E4ED5C23-B382-4F8D-9C88-BC03A6849AF6}" type="pres">
      <dgm:prSet presAssocID="{9208C868-28DA-4F18-A074-99EBF00375DC}" presName="composite" presStyleCnt="0"/>
      <dgm:spPr/>
    </dgm:pt>
    <dgm:pt modelId="{F7EA05A8-0F95-4807-ACFA-DA5480ECC34A}" type="pres">
      <dgm:prSet presAssocID="{9208C868-28DA-4F18-A074-99EBF00375DC}" presName="imgShp" presStyleLbl="fgImgPlace1" presStyleIdx="3" presStyleCnt="4" custLinFactNeighborX="-3232" custLinFactNeighborY="-9368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6F8D8C80-660B-4361-98D5-C4EACFF06940}" type="pres">
      <dgm:prSet presAssocID="{9208C868-28DA-4F18-A074-99EBF00375DC}" presName="txShp" presStyleLbl="node1" presStyleIdx="3" presStyleCnt="4">
        <dgm:presLayoutVars>
          <dgm:bulletEnabled val="1"/>
        </dgm:presLayoutVars>
      </dgm:prSet>
      <dgm:spPr/>
    </dgm:pt>
  </dgm:ptLst>
  <dgm:cxnLst>
    <dgm:cxn modelId="{7180612D-E5F0-4DD7-AD6B-973C42EA4717}" srcId="{1715103B-6689-4C0F-A701-F8E9AA49F848}" destId="{BEDC2D5C-585B-4CE0-BBEB-734F1F4F2C7D}" srcOrd="0" destOrd="0" parTransId="{1DF7DF8A-2F26-4C44-9D7C-EEF79A3753FD}" sibTransId="{F232DAF5-DC23-43C2-BD7A-6D6FB7CEA609}"/>
    <dgm:cxn modelId="{E86E7B3F-6CD0-4034-B2FD-26BA234BEA50}" type="presOf" srcId="{80965FD1-A87F-4419-BAA4-0F50594CED71}" destId="{CB0B4F22-020B-4789-A103-F3FC012AE4EF}" srcOrd="0" destOrd="0" presId="urn:microsoft.com/office/officeart/2005/8/layout/vList3#3"/>
    <dgm:cxn modelId="{A061785C-6F92-43AF-84D0-069219504581}" srcId="{1715103B-6689-4C0F-A701-F8E9AA49F848}" destId="{B528EA61-062D-4C69-AF77-0454A245A725}" srcOrd="1" destOrd="0" parTransId="{2B3973FE-8C6D-4C33-88A9-AAF49BC8316B}" sibTransId="{327C9B97-75A2-4FA1-8798-21EF7FADD9A3}"/>
    <dgm:cxn modelId="{18296043-6119-4516-96AB-59FBBDEF45E2}" srcId="{1715103B-6689-4C0F-A701-F8E9AA49F848}" destId="{9208C868-28DA-4F18-A074-99EBF00375DC}" srcOrd="3" destOrd="0" parTransId="{99A007BC-4AAA-4C5A-A59D-3026BC9C2CEA}" sibTransId="{5C2F9673-8EF8-4375-845F-CE345D7AAAB6}"/>
    <dgm:cxn modelId="{5F410B7A-F408-4FC4-A9A5-C5721DA8C519}" type="presOf" srcId="{1715103B-6689-4C0F-A701-F8E9AA49F848}" destId="{F730290A-E398-4FD9-8E93-7537E6B934F7}" srcOrd="0" destOrd="0" presId="urn:microsoft.com/office/officeart/2005/8/layout/vList3#3"/>
    <dgm:cxn modelId="{D05A3E9A-67E1-47DF-B488-042CDA8E0BDD}" srcId="{1715103B-6689-4C0F-A701-F8E9AA49F848}" destId="{80965FD1-A87F-4419-BAA4-0F50594CED71}" srcOrd="2" destOrd="0" parTransId="{4ABB7EE9-607D-4D4F-AB68-6113FC746A23}" sibTransId="{8958D7C8-1169-43E2-923C-97F723DBA8BF}"/>
    <dgm:cxn modelId="{36DC22C9-C39B-4739-8665-AFD8F824FCDA}" type="presOf" srcId="{BEDC2D5C-585B-4CE0-BBEB-734F1F4F2C7D}" destId="{7D62369E-12A9-4C79-99F1-BF9980DC0A6E}" srcOrd="0" destOrd="0" presId="urn:microsoft.com/office/officeart/2005/8/layout/vList3#3"/>
    <dgm:cxn modelId="{660FD2C9-8C39-40D4-AC9E-E9CE8FAA3922}" type="presOf" srcId="{B528EA61-062D-4C69-AF77-0454A245A725}" destId="{DBE5D394-E827-4F1D-A841-13B80CD9C333}" srcOrd="0" destOrd="0" presId="urn:microsoft.com/office/officeart/2005/8/layout/vList3#3"/>
    <dgm:cxn modelId="{8A73E2DF-B504-4C67-9777-DBC98A46D0CB}" type="presOf" srcId="{9208C868-28DA-4F18-A074-99EBF00375DC}" destId="{6F8D8C80-660B-4361-98D5-C4EACFF06940}" srcOrd="0" destOrd="0" presId="urn:microsoft.com/office/officeart/2005/8/layout/vList3#3"/>
    <dgm:cxn modelId="{CDE31643-48AA-4B4B-929F-0329686660EB}" type="presParOf" srcId="{F730290A-E398-4FD9-8E93-7537E6B934F7}" destId="{7E3C6170-2BD0-41A8-B8BD-4BC3D2669986}" srcOrd="0" destOrd="0" presId="urn:microsoft.com/office/officeart/2005/8/layout/vList3#3"/>
    <dgm:cxn modelId="{E3C9F7D2-E2F0-48A3-BFBD-ADA2F8C174FD}" type="presParOf" srcId="{7E3C6170-2BD0-41A8-B8BD-4BC3D2669986}" destId="{41AFA6AB-D924-4283-95BA-E93727426E5A}" srcOrd="0" destOrd="0" presId="urn:microsoft.com/office/officeart/2005/8/layout/vList3#3"/>
    <dgm:cxn modelId="{60756CB9-1A28-414A-80F7-EA308A86F641}" type="presParOf" srcId="{7E3C6170-2BD0-41A8-B8BD-4BC3D2669986}" destId="{7D62369E-12A9-4C79-99F1-BF9980DC0A6E}" srcOrd="1" destOrd="0" presId="urn:microsoft.com/office/officeart/2005/8/layout/vList3#3"/>
    <dgm:cxn modelId="{0304F138-B5C5-4EB2-925B-4D4059AEC384}" type="presParOf" srcId="{F730290A-E398-4FD9-8E93-7537E6B934F7}" destId="{DBF026A0-32A1-4445-8CE5-FD9CAE6DD1A8}" srcOrd="1" destOrd="0" presId="urn:microsoft.com/office/officeart/2005/8/layout/vList3#3"/>
    <dgm:cxn modelId="{466D9619-3C94-49A2-B652-C374A3E9FC2A}" type="presParOf" srcId="{F730290A-E398-4FD9-8E93-7537E6B934F7}" destId="{A6E60380-67E9-4799-BF80-A423859DF2EF}" srcOrd="2" destOrd="0" presId="urn:microsoft.com/office/officeart/2005/8/layout/vList3#3"/>
    <dgm:cxn modelId="{11FDAC05-1A9C-4855-B975-E4F4D73FC1D5}" type="presParOf" srcId="{A6E60380-67E9-4799-BF80-A423859DF2EF}" destId="{8E794963-0D58-47AC-B2C3-187DE6141105}" srcOrd="0" destOrd="0" presId="urn:microsoft.com/office/officeart/2005/8/layout/vList3#3"/>
    <dgm:cxn modelId="{C6C0C053-90E9-42DD-805E-09DE6A05F639}" type="presParOf" srcId="{A6E60380-67E9-4799-BF80-A423859DF2EF}" destId="{DBE5D394-E827-4F1D-A841-13B80CD9C333}" srcOrd="1" destOrd="0" presId="urn:microsoft.com/office/officeart/2005/8/layout/vList3#3"/>
    <dgm:cxn modelId="{2226EE02-537C-4908-A9F6-0408C1FB4F53}" type="presParOf" srcId="{F730290A-E398-4FD9-8E93-7537E6B934F7}" destId="{53448DCF-9BF3-4905-8455-46DA3D3893C9}" srcOrd="3" destOrd="0" presId="urn:microsoft.com/office/officeart/2005/8/layout/vList3#3"/>
    <dgm:cxn modelId="{E7FAE089-5864-4934-8A4C-EF5590AC5849}" type="presParOf" srcId="{F730290A-E398-4FD9-8E93-7537E6B934F7}" destId="{CA930333-2499-4D67-A09D-DE9840AB0127}" srcOrd="4" destOrd="0" presId="urn:microsoft.com/office/officeart/2005/8/layout/vList3#3"/>
    <dgm:cxn modelId="{FD0C216E-1607-4ED0-8538-A11D356B298C}" type="presParOf" srcId="{CA930333-2499-4D67-A09D-DE9840AB0127}" destId="{CF95DE87-9E75-4215-9EC0-A785ACA382FC}" srcOrd="0" destOrd="0" presId="urn:microsoft.com/office/officeart/2005/8/layout/vList3#3"/>
    <dgm:cxn modelId="{5DA12AB4-8492-4F7C-B9D2-BE9AA6ED6D9D}" type="presParOf" srcId="{CA930333-2499-4D67-A09D-DE9840AB0127}" destId="{CB0B4F22-020B-4789-A103-F3FC012AE4EF}" srcOrd="1" destOrd="0" presId="urn:microsoft.com/office/officeart/2005/8/layout/vList3#3"/>
    <dgm:cxn modelId="{D0C666B2-EC4C-4430-AA57-82BA7D2D07CD}" type="presParOf" srcId="{F730290A-E398-4FD9-8E93-7537E6B934F7}" destId="{5583897C-C9A2-4A6A-8D20-3B01432521A7}" srcOrd="5" destOrd="0" presId="urn:microsoft.com/office/officeart/2005/8/layout/vList3#3"/>
    <dgm:cxn modelId="{E119736A-2E05-4B95-95F1-011302EEF304}" type="presParOf" srcId="{F730290A-E398-4FD9-8E93-7537E6B934F7}" destId="{E4ED5C23-B382-4F8D-9C88-BC03A6849AF6}" srcOrd="6" destOrd="0" presId="urn:microsoft.com/office/officeart/2005/8/layout/vList3#3"/>
    <dgm:cxn modelId="{20AA9087-93A6-4448-A412-7458DC7373D4}" type="presParOf" srcId="{E4ED5C23-B382-4F8D-9C88-BC03A6849AF6}" destId="{F7EA05A8-0F95-4807-ACFA-DA5480ECC34A}" srcOrd="0" destOrd="0" presId="urn:microsoft.com/office/officeart/2005/8/layout/vList3#3"/>
    <dgm:cxn modelId="{E066209F-0AA8-49FD-8F84-4A93CABFCCA0}" type="presParOf" srcId="{E4ED5C23-B382-4F8D-9C88-BC03A6849AF6}" destId="{6F8D8C80-660B-4361-98D5-C4EACFF06940}" srcOrd="1" destOrd="0" presId="urn:microsoft.com/office/officeart/2005/8/layout/vList3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664445-9436-49DD-97B4-504D9C17BEE6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489A3C61-4A8E-4454-B9E1-3CEC5EA46664}" type="pres">
      <dgm:prSet presAssocID="{4A664445-9436-49DD-97B4-504D9C17BEE6}" presName="Name0" presStyleCnt="0">
        <dgm:presLayoutVars>
          <dgm:dir/>
          <dgm:resizeHandles val="exact"/>
        </dgm:presLayoutVars>
      </dgm:prSet>
      <dgm:spPr/>
    </dgm:pt>
  </dgm:ptLst>
  <dgm:cxnLst>
    <dgm:cxn modelId="{7BAEA74A-F565-42AF-A7EB-842458850B32}" type="presOf" srcId="{4A664445-9436-49DD-97B4-504D9C17BEE6}" destId="{489A3C61-4A8E-4454-B9E1-3CEC5EA46664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F3A910-C581-4944-9491-8BBD382AC349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48F9058-6315-43F3-891D-B1F518331C6F}" type="pres">
      <dgm:prSet presAssocID="{D2F3A910-C581-4944-9491-8BBD382AC349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65340197-A24E-466F-B881-4A521470CD6E}" type="presOf" srcId="{D2F3A910-C581-4944-9491-8BBD382AC349}" destId="{748F9058-6315-43F3-891D-B1F518331C6F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CD3AD5-3DD5-4CB0-9525-C96987561F22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886684B-D09D-4324-AAFA-B33C2E69B674}">
      <dgm:prSet phldrT="[Texto]"/>
      <dgm:spPr>
        <a:solidFill>
          <a:schemeClr val="bg2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2024 – 2º Q</a:t>
          </a:r>
        </a:p>
      </dgm:t>
    </dgm:pt>
    <dgm:pt modelId="{6AC033AD-7AC7-4A59-999F-29C868538089}" type="parTrans" cxnId="{EDA9EEE1-2757-49FB-B89C-06D904D837FA}">
      <dgm:prSet/>
      <dgm:spPr/>
      <dgm:t>
        <a:bodyPr/>
        <a:lstStyle/>
        <a:p>
          <a:endParaRPr lang="pt-BR"/>
        </a:p>
      </dgm:t>
    </dgm:pt>
    <dgm:pt modelId="{65696B6F-8494-4516-96B8-706759B540E2}" type="sibTrans" cxnId="{EDA9EEE1-2757-49FB-B89C-06D904D837FA}">
      <dgm:prSet/>
      <dgm:spPr/>
      <dgm:t>
        <a:bodyPr/>
        <a:lstStyle/>
        <a:p>
          <a:endParaRPr lang="pt-BR"/>
        </a:p>
      </dgm:t>
    </dgm:pt>
    <dgm:pt modelId="{C926EEEA-B65D-4DE8-8756-D1A5615AFDBD}">
      <dgm:prSet phldrT="[Texto]"/>
      <dgm:spPr>
        <a:solidFill>
          <a:schemeClr val="bg2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2024 – 1º Q</a:t>
          </a:r>
        </a:p>
      </dgm:t>
    </dgm:pt>
    <dgm:pt modelId="{EDD0D62B-A84E-4859-B141-EF876AC4615E}" type="parTrans" cxnId="{9573EFA7-B923-4330-8968-85518E69D715}">
      <dgm:prSet/>
      <dgm:spPr/>
      <dgm:t>
        <a:bodyPr/>
        <a:lstStyle/>
        <a:p>
          <a:endParaRPr lang="pt-BR"/>
        </a:p>
      </dgm:t>
    </dgm:pt>
    <dgm:pt modelId="{97DE9273-E032-4C35-84AC-394EBDAFD4DA}" type="sibTrans" cxnId="{9573EFA7-B923-4330-8968-85518E69D715}">
      <dgm:prSet/>
      <dgm:spPr/>
      <dgm:t>
        <a:bodyPr/>
        <a:lstStyle/>
        <a:p>
          <a:endParaRPr lang="pt-BR"/>
        </a:p>
      </dgm:t>
    </dgm:pt>
    <dgm:pt modelId="{F137426A-5E20-4159-9243-3BD1D9B37D17}" type="pres">
      <dgm:prSet presAssocID="{BACD3AD5-3DD5-4CB0-9525-C96987561F22}" presName="Name0" presStyleCnt="0">
        <dgm:presLayoutVars>
          <dgm:dir/>
          <dgm:animLvl val="lvl"/>
          <dgm:resizeHandles val="exact"/>
        </dgm:presLayoutVars>
      </dgm:prSet>
      <dgm:spPr/>
    </dgm:pt>
    <dgm:pt modelId="{8F2F7974-E886-4834-932A-CDF3CAC2085B}" type="pres">
      <dgm:prSet presAssocID="{9886684B-D09D-4324-AAFA-B33C2E69B674}" presName="vertFlow" presStyleCnt="0"/>
      <dgm:spPr/>
    </dgm:pt>
    <dgm:pt modelId="{28CCD6B2-97F5-4880-894E-11CC3374A618}" type="pres">
      <dgm:prSet presAssocID="{9886684B-D09D-4324-AAFA-B33C2E69B674}" presName="header" presStyleLbl="node1" presStyleIdx="0" presStyleCnt="2" custLinFactY="-207308" custLinFactNeighborX="4045" custLinFactNeighborY="-300000"/>
      <dgm:spPr/>
    </dgm:pt>
    <dgm:pt modelId="{56D31676-01EB-4B6C-9954-D26081285251}" type="pres">
      <dgm:prSet presAssocID="{9886684B-D09D-4324-AAFA-B33C2E69B674}" presName="hSp" presStyleCnt="0"/>
      <dgm:spPr/>
    </dgm:pt>
    <dgm:pt modelId="{F88C5884-0654-4139-A6AB-6D10FBAE4E19}" type="pres">
      <dgm:prSet presAssocID="{C926EEEA-B65D-4DE8-8756-D1A5615AFDBD}" presName="vertFlow" presStyleCnt="0"/>
      <dgm:spPr/>
    </dgm:pt>
    <dgm:pt modelId="{5B80D841-9DC0-40E8-B38D-36C6E013C302}" type="pres">
      <dgm:prSet presAssocID="{C926EEEA-B65D-4DE8-8756-D1A5615AFDBD}" presName="header" presStyleLbl="node1" presStyleIdx="1" presStyleCnt="2" custLinFactY="-201561" custLinFactNeighborX="-5000" custLinFactNeighborY="-300000"/>
      <dgm:spPr/>
    </dgm:pt>
  </dgm:ptLst>
  <dgm:cxnLst>
    <dgm:cxn modelId="{6AE48626-918E-49C0-A7CA-F167338BF2B0}" type="presOf" srcId="{9886684B-D09D-4324-AAFA-B33C2E69B674}" destId="{28CCD6B2-97F5-4880-894E-11CC3374A618}" srcOrd="0" destOrd="0" presId="urn:microsoft.com/office/officeart/2005/8/layout/lProcess1"/>
    <dgm:cxn modelId="{68EADE55-3E39-4FA0-AE12-30968C054AD6}" type="presOf" srcId="{BACD3AD5-3DD5-4CB0-9525-C96987561F22}" destId="{F137426A-5E20-4159-9243-3BD1D9B37D17}" srcOrd="0" destOrd="0" presId="urn:microsoft.com/office/officeart/2005/8/layout/lProcess1"/>
    <dgm:cxn modelId="{9573EFA7-B923-4330-8968-85518E69D715}" srcId="{BACD3AD5-3DD5-4CB0-9525-C96987561F22}" destId="{C926EEEA-B65D-4DE8-8756-D1A5615AFDBD}" srcOrd="1" destOrd="0" parTransId="{EDD0D62B-A84E-4859-B141-EF876AC4615E}" sibTransId="{97DE9273-E032-4C35-84AC-394EBDAFD4DA}"/>
    <dgm:cxn modelId="{EDA9EEE1-2757-49FB-B89C-06D904D837FA}" srcId="{BACD3AD5-3DD5-4CB0-9525-C96987561F22}" destId="{9886684B-D09D-4324-AAFA-B33C2E69B674}" srcOrd="0" destOrd="0" parTransId="{6AC033AD-7AC7-4A59-999F-29C868538089}" sibTransId="{65696B6F-8494-4516-96B8-706759B540E2}"/>
    <dgm:cxn modelId="{4EB517FA-5433-4C40-AD19-AD7CA6590FE5}" type="presOf" srcId="{C926EEEA-B65D-4DE8-8756-D1A5615AFDBD}" destId="{5B80D841-9DC0-40E8-B38D-36C6E013C302}" srcOrd="0" destOrd="0" presId="urn:microsoft.com/office/officeart/2005/8/layout/lProcess1"/>
    <dgm:cxn modelId="{1D508BD9-43FD-479E-9649-F34D666D9BF5}" type="presParOf" srcId="{F137426A-5E20-4159-9243-3BD1D9B37D17}" destId="{8F2F7974-E886-4834-932A-CDF3CAC2085B}" srcOrd="0" destOrd="0" presId="urn:microsoft.com/office/officeart/2005/8/layout/lProcess1"/>
    <dgm:cxn modelId="{77E8F01F-15CC-4C3E-9503-B3422CDB47AA}" type="presParOf" srcId="{8F2F7974-E886-4834-932A-CDF3CAC2085B}" destId="{28CCD6B2-97F5-4880-894E-11CC3374A618}" srcOrd="0" destOrd="0" presId="urn:microsoft.com/office/officeart/2005/8/layout/lProcess1"/>
    <dgm:cxn modelId="{175521D6-BAE5-495A-BAE1-85B09AE67116}" type="presParOf" srcId="{F137426A-5E20-4159-9243-3BD1D9B37D17}" destId="{56D31676-01EB-4B6C-9954-D26081285251}" srcOrd="1" destOrd="0" presId="urn:microsoft.com/office/officeart/2005/8/layout/lProcess1"/>
    <dgm:cxn modelId="{5B1602DF-AAEB-413C-BBAD-94AAC3E4BD48}" type="presParOf" srcId="{F137426A-5E20-4159-9243-3BD1D9B37D17}" destId="{F88C5884-0654-4139-A6AB-6D10FBAE4E19}" srcOrd="2" destOrd="0" presId="urn:microsoft.com/office/officeart/2005/8/layout/lProcess1"/>
    <dgm:cxn modelId="{646DE195-C818-463D-8430-D23531FB0CAC}" type="presParOf" srcId="{F88C5884-0654-4139-A6AB-6D10FBAE4E19}" destId="{5B80D841-9DC0-40E8-B38D-36C6E013C302}" srcOrd="0" destOrd="0" presId="urn:microsoft.com/office/officeart/2005/8/layout/lProcess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62369E-12A9-4C79-99F1-BF9980DC0A6E}">
      <dsp:nvSpPr>
        <dsp:cNvPr id="0" name=""/>
        <dsp:cNvSpPr/>
      </dsp:nvSpPr>
      <dsp:spPr>
        <a:xfrm rot="10800000">
          <a:off x="921030" y="958"/>
          <a:ext cx="2685110" cy="978821"/>
        </a:xfrm>
        <a:prstGeom prst="homePlate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tx1"/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633" tIns="80010" rIns="149352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1" kern="1200" dirty="0">
              <a:solidFill>
                <a:schemeClr val="tx1"/>
              </a:solidFill>
            </a:rPr>
            <a:t>Pessoal e Encargos </a:t>
          </a:r>
        </a:p>
      </dsp:txBody>
      <dsp:txXfrm rot="10800000">
        <a:off x="1165735" y="958"/>
        <a:ext cx="2440405" cy="978821"/>
      </dsp:txXfrm>
    </dsp:sp>
    <dsp:sp modelId="{41AFA6AB-D924-4283-95BA-E93727426E5A}">
      <dsp:nvSpPr>
        <dsp:cNvPr id="0" name=""/>
        <dsp:cNvSpPr/>
      </dsp:nvSpPr>
      <dsp:spPr>
        <a:xfrm>
          <a:off x="328559" y="79273"/>
          <a:ext cx="978821" cy="978821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E5D394-E827-4F1D-A841-13B80CD9C333}">
      <dsp:nvSpPr>
        <dsp:cNvPr id="0" name=""/>
        <dsp:cNvSpPr/>
      </dsp:nvSpPr>
      <dsp:spPr>
        <a:xfrm rot="10800000">
          <a:off x="921030" y="1271965"/>
          <a:ext cx="2685110" cy="978821"/>
        </a:xfrm>
        <a:prstGeom prst="homePlate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tx1"/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633" tIns="80010" rIns="149352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1" kern="1200" dirty="0">
              <a:solidFill>
                <a:schemeClr val="tx1"/>
              </a:solidFill>
            </a:rPr>
            <a:t>RCL – Receita Corrente Líquida </a:t>
          </a:r>
        </a:p>
      </dsp:txBody>
      <dsp:txXfrm rot="10800000">
        <a:off x="1165735" y="1271965"/>
        <a:ext cx="2440405" cy="978821"/>
      </dsp:txXfrm>
    </dsp:sp>
    <dsp:sp modelId="{8E794963-0D58-47AC-B2C3-187DE6141105}">
      <dsp:nvSpPr>
        <dsp:cNvPr id="0" name=""/>
        <dsp:cNvSpPr/>
      </dsp:nvSpPr>
      <dsp:spPr>
        <a:xfrm>
          <a:off x="399983" y="1293607"/>
          <a:ext cx="978821" cy="978821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0B4F22-020B-4789-A103-F3FC012AE4EF}">
      <dsp:nvSpPr>
        <dsp:cNvPr id="0" name=""/>
        <dsp:cNvSpPr/>
      </dsp:nvSpPr>
      <dsp:spPr>
        <a:xfrm rot="10800000">
          <a:off x="921030" y="2542972"/>
          <a:ext cx="2685110" cy="978821"/>
        </a:xfrm>
        <a:prstGeom prst="homePlate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tx1"/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633" tIns="80010" rIns="149352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1" kern="1200" dirty="0">
              <a:solidFill>
                <a:schemeClr val="tx1"/>
              </a:solidFill>
            </a:rPr>
            <a:t>Dívida Consolidada </a:t>
          </a:r>
        </a:p>
      </dsp:txBody>
      <dsp:txXfrm rot="10800000">
        <a:off x="1165735" y="2542972"/>
        <a:ext cx="2440405" cy="978821"/>
      </dsp:txXfrm>
    </dsp:sp>
    <dsp:sp modelId="{CF95DE87-9E75-4215-9EC0-A785ACA382FC}">
      <dsp:nvSpPr>
        <dsp:cNvPr id="0" name=""/>
        <dsp:cNvSpPr/>
      </dsp:nvSpPr>
      <dsp:spPr>
        <a:xfrm>
          <a:off x="328559" y="2579384"/>
          <a:ext cx="978821" cy="978821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8D8C80-660B-4361-98D5-C4EACFF06940}">
      <dsp:nvSpPr>
        <dsp:cNvPr id="0" name=""/>
        <dsp:cNvSpPr/>
      </dsp:nvSpPr>
      <dsp:spPr>
        <a:xfrm rot="10800000">
          <a:off x="921030" y="3813979"/>
          <a:ext cx="2685110" cy="978821"/>
        </a:xfrm>
        <a:prstGeom prst="homePlate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tx1"/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633" tIns="80010" rIns="149352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1" kern="1200" dirty="0">
              <a:solidFill>
                <a:schemeClr val="tx1"/>
              </a:solidFill>
            </a:rPr>
            <a:t>Resultado Primário </a:t>
          </a:r>
        </a:p>
      </dsp:txBody>
      <dsp:txXfrm rot="10800000">
        <a:off x="1165735" y="3813979"/>
        <a:ext cx="2440405" cy="978821"/>
      </dsp:txXfrm>
    </dsp:sp>
    <dsp:sp modelId="{F7EA05A8-0F95-4807-ACFA-DA5480ECC34A}">
      <dsp:nvSpPr>
        <dsp:cNvPr id="0" name=""/>
        <dsp:cNvSpPr/>
      </dsp:nvSpPr>
      <dsp:spPr>
        <a:xfrm>
          <a:off x="399983" y="3722283"/>
          <a:ext cx="978821" cy="978821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CD6B2-97F5-4880-894E-11CC3374A618}">
      <dsp:nvSpPr>
        <dsp:cNvPr id="0" name=""/>
        <dsp:cNvSpPr/>
      </dsp:nvSpPr>
      <dsp:spPr>
        <a:xfrm>
          <a:off x="86436" y="0"/>
          <a:ext cx="2136081" cy="534020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12700" cap="flat" cmpd="sng" algn="ctr">
          <a:solidFill>
            <a:schemeClr val="tx1"/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>
              <a:solidFill>
                <a:schemeClr val="tx1"/>
              </a:solidFill>
            </a:rPr>
            <a:t>2024 – 2º Q</a:t>
          </a:r>
        </a:p>
      </dsp:txBody>
      <dsp:txXfrm>
        <a:off x="102077" y="15641"/>
        <a:ext cx="2104799" cy="502738"/>
      </dsp:txXfrm>
    </dsp:sp>
    <dsp:sp modelId="{5B80D841-9DC0-40E8-B38D-36C6E013C302}">
      <dsp:nvSpPr>
        <dsp:cNvPr id="0" name=""/>
        <dsp:cNvSpPr/>
      </dsp:nvSpPr>
      <dsp:spPr>
        <a:xfrm>
          <a:off x="2328361" y="0"/>
          <a:ext cx="2136081" cy="534020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12700" cap="flat" cmpd="sng" algn="ctr">
          <a:solidFill>
            <a:schemeClr val="tx1"/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>
              <a:solidFill>
                <a:schemeClr val="tx1"/>
              </a:solidFill>
            </a:rPr>
            <a:t>2024 – 1º Q</a:t>
          </a:r>
        </a:p>
      </dsp:txBody>
      <dsp:txXfrm>
        <a:off x="2344002" y="15641"/>
        <a:ext cx="2104799" cy="5027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Clique para mover o slide</a:t>
            </a:r>
          </a:p>
        </p:txBody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Clique para editar o formato de notas</a:t>
            </a:r>
          </a:p>
        </p:txBody>
      </p:sp>
      <p:sp>
        <p:nvSpPr>
          <p:cNvPr id="26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&lt;cabeçalho&gt;</a:t>
            </a:r>
          </a:p>
        </p:txBody>
      </p:sp>
      <p:sp>
        <p:nvSpPr>
          <p:cNvPr id="265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266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267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8B3ED09B-6AF7-40CE-A2DD-A295C6E5E640}" type="slidenum"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‹nº›</a:t>
            </a:fld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pPr indent="0" algn="r">
              <a:buNone/>
            </a:pPr>
            <a:fld id="{8B3ED09B-6AF7-40CE-A2DD-A295C6E5E640}" type="slidenum">
              <a:rPr lang="pt-BR" sz="1400" b="0" strike="noStrike" spc="-1" smtClean="0">
                <a:solidFill>
                  <a:srgbClr val="000000"/>
                </a:solidFill>
                <a:latin typeface="Times New Roman"/>
              </a:rPr>
              <a:t>1</a:t>
            </a:fld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31748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6675" y="733425"/>
            <a:ext cx="6515100" cy="3665538"/>
          </a:xfrm>
          <a:prstGeom prst="rect">
            <a:avLst/>
          </a:prstGeom>
          <a:ln w="0">
            <a:noFill/>
          </a:ln>
        </p:spPr>
      </p:sp>
      <p:sp>
        <p:nvSpPr>
          <p:cNvPr id="426" name="PlaceHolder 2"/>
          <p:cNvSpPr>
            <a:spLocks noGrp="1"/>
          </p:cNvSpPr>
          <p:nvPr>
            <p:ph type="body"/>
          </p:nvPr>
        </p:nvSpPr>
        <p:spPr>
          <a:xfrm>
            <a:off x="664920" y="4642920"/>
            <a:ext cx="5317920" cy="4397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216000"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7" name="TextShape 3"/>
          <p:cNvSpPr/>
          <p:nvPr/>
        </p:nvSpPr>
        <p:spPr>
          <a:xfrm>
            <a:off x="3765960" y="9284040"/>
            <a:ext cx="2880360" cy="48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805E60C6-B4A3-491E-98F0-97BD7C9F7596}" type="slidenum">
              <a:rPr lang="pt-B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 lang="pt-BR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8" name="TextShape 4"/>
          <p:cNvSpPr/>
          <p:nvPr/>
        </p:nvSpPr>
        <p:spPr>
          <a:xfrm>
            <a:off x="0" y="0"/>
            <a:ext cx="2880360" cy="48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pt-BR" sz="2400" b="0" strike="noStrike" spc="-1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-144463" y="868363"/>
            <a:ext cx="7616826" cy="4284662"/>
          </a:xfrm>
          <a:prstGeom prst="rect">
            <a:avLst/>
          </a:prstGeom>
          <a:ln w="0">
            <a:noFill/>
          </a:ln>
        </p:spPr>
      </p:sp>
      <p:sp>
        <p:nvSpPr>
          <p:cNvPr id="430" name="PlaceHolder 2"/>
          <p:cNvSpPr>
            <a:spLocks noGrp="1"/>
          </p:cNvSpPr>
          <p:nvPr>
            <p:ph type="body"/>
          </p:nvPr>
        </p:nvSpPr>
        <p:spPr>
          <a:xfrm>
            <a:off x="732960" y="5428440"/>
            <a:ext cx="5862600" cy="514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1" name="PlaceHolder 3"/>
          <p:cNvSpPr>
            <a:spLocks noGrp="1"/>
          </p:cNvSpPr>
          <p:nvPr>
            <p:ph type="sldNum" idx="7"/>
          </p:nvPr>
        </p:nvSpPr>
        <p:spPr>
          <a:xfrm>
            <a:off x="4148280" y="10857600"/>
            <a:ext cx="3180240" cy="57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E0E83AAB-B3BA-4793-B84F-819D0B551656}" type="slidenum">
              <a:rPr lang="pt-BR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16</a:t>
            </a:fld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R$ 194.132.685,50</a:t>
            </a:r>
            <a:r>
              <a:rPr lang="pt-BR" dirty="0"/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pPr indent="0" algn="r">
              <a:buNone/>
            </a:pPr>
            <a:fld id="{8B3ED09B-6AF7-40CE-A2DD-A295C6E5E640}" type="slidenum">
              <a:rPr lang="pt-BR" sz="1400" b="0" strike="noStrike" spc="-1" smtClean="0">
                <a:solidFill>
                  <a:srgbClr val="000000"/>
                </a:solidFill>
                <a:latin typeface="Times New Roman"/>
              </a:rPr>
              <a:t>21</a:t>
            </a:fld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2809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pPr indent="0" algn="r">
              <a:buNone/>
            </a:pPr>
            <a:fld id="{8B3ED09B-6AF7-40CE-A2DD-A295C6E5E640}" type="slidenum">
              <a:rPr lang="pt-BR" sz="1400" b="0" strike="noStrike" spc="-1" smtClean="0">
                <a:solidFill>
                  <a:srgbClr val="000000"/>
                </a:solidFill>
                <a:latin typeface="Times New Roman"/>
              </a:rPr>
              <a:t>37</a:t>
            </a:fld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2199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pPr indent="0" algn="r">
              <a:buNone/>
            </a:pPr>
            <a:fld id="{8B3ED09B-6AF7-40CE-A2DD-A295C6E5E640}" type="slidenum">
              <a:rPr lang="pt-BR" sz="1400" b="0" strike="noStrike" spc="-1" smtClean="0">
                <a:solidFill>
                  <a:srgbClr val="000000"/>
                </a:solidFill>
                <a:latin typeface="Times New Roman"/>
              </a:rPr>
              <a:t>40</a:t>
            </a:fld>
            <a:endParaRPr lang="pt-B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38586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5F855A6-A787-4359-A710-6009319C0634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C8BE077-4796-4B72-B7BA-045172E94C36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8EF1B7E-C887-4117-8AB2-260DF149C89B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52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44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60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52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44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DC0B844-7ED6-4B78-88F9-0603D5A84469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609600" y="273600"/>
            <a:ext cx="1097232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AD17427-8F82-468F-AE88-B30157207560}" type="slidenum">
              <a:t>‹nº›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431952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802944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/>
          </p:nvPr>
        </p:nvSpPr>
        <p:spPr>
          <a:xfrm>
            <a:off x="60960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/>
          </p:nvPr>
        </p:nvSpPr>
        <p:spPr>
          <a:xfrm>
            <a:off x="431952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/>
          </p:nvPr>
        </p:nvSpPr>
        <p:spPr>
          <a:xfrm>
            <a:off x="802944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371B149-8218-4D2D-AE01-05DCA504A48A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ubTitle"/>
          </p:nvPr>
        </p:nvSpPr>
        <p:spPr>
          <a:xfrm>
            <a:off x="609600" y="273600"/>
            <a:ext cx="1097232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431952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/>
          </p:nvPr>
        </p:nvSpPr>
        <p:spPr>
          <a:xfrm>
            <a:off x="802944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/>
          </p:nvPr>
        </p:nvSpPr>
        <p:spPr>
          <a:xfrm>
            <a:off x="60960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6"/>
          <p:cNvSpPr>
            <a:spLocks noGrp="1"/>
          </p:cNvSpPr>
          <p:nvPr>
            <p:ph/>
          </p:nvPr>
        </p:nvSpPr>
        <p:spPr>
          <a:xfrm>
            <a:off x="431952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7"/>
          <p:cNvSpPr>
            <a:spLocks noGrp="1"/>
          </p:cNvSpPr>
          <p:nvPr>
            <p:ph/>
          </p:nvPr>
        </p:nvSpPr>
        <p:spPr>
          <a:xfrm>
            <a:off x="802944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72770DB-109B-4122-ACE8-1EA7F0D4ECDE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subTitle"/>
          </p:nvPr>
        </p:nvSpPr>
        <p:spPr>
          <a:xfrm>
            <a:off x="609600" y="273600"/>
            <a:ext cx="1097232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/>
          </p:nvPr>
        </p:nvSpPr>
        <p:spPr>
          <a:xfrm>
            <a:off x="431952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4"/>
          <p:cNvSpPr>
            <a:spLocks noGrp="1"/>
          </p:cNvSpPr>
          <p:nvPr>
            <p:ph/>
          </p:nvPr>
        </p:nvSpPr>
        <p:spPr>
          <a:xfrm>
            <a:off x="802944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5"/>
          <p:cNvSpPr>
            <a:spLocks noGrp="1"/>
          </p:cNvSpPr>
          <p:nvPr>
            <p:ph/>
          </p:nvPr>
        </p:nvSpPr>
        <p:spPr>
          <a:xfrm>
            <a:off x="60960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PlaceHolder 6"/>
          <p:cNvSpPr>
            <a:spLocks noGrp="1"/>
          </p:cNvSpPr>
          <p:nvPr>
            <p:ph/>
          </p:nvPr>
        </p:nvSpPr>
        <p:spPr>
          <a:xfrm>
            <a:off x="431952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PlaceHolder 7"/>
          <p:cNvSpPr>
            <a:spLocks noGrp="1"/>
          </p:cNvSpPr>
          <p:nvPr>
            <p:ph/>
          </p:nvPr>
        </p:nvSpPr>
        <p:spPr>
          <a:xfrm>
            <a:off x="802944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921A161-D0E3-4F26-B4DC-AE86E3C3FB20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subTitle"/>
          </p:nvPr>
        </p:nvSpPr>
        <p:spPr>
          <a:xfrm>
            <a:off x="609600" y="273600"/>
            <a:ext cx="1097232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PlaceHolder 4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600" y="273600"/>
            <a:ext cx="1097232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0E4F007-4918-4B65-A990-35D25522727F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PlaceHolder 3"/>
          <p:cNvSpPr>
            <a:spLocks noGrp="1"/>
          </p:cNvSpPr>
          <p:nvPr>
            <p:ph/>
          </p:nvPr>
        </p:nvSpPr>
        <p:spPr>
          <a:xfrm>
            <a:off x="431952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PlaceHolder 4"/>
          <p:cNvSpPr>
            <a:spLocks noGrp="1"/>
          </p:cNvSpPr>
          <p:nvPr>
            <p:ph/>
          </p:nvPr>
        </p:nvSpPr>
        <p:spPr>
          <a:xfrm>
            <a:off x="802944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PlaceHolder 5"/>
          <p:cNvSpPr>
            <a:spLocks noGrp="1"/>
          </p:cNvSpPr>
          <p:nvPr>
            <p:ph/>
          </p:nvPr>
        </p:nvSpPr>
        <p:spPr>
          <a:xfrm>
            <a:off x="60960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PlaceHolder 6"/>
          <p:cNvSpPr>
            <a:spLocks noGrp="1"/>
          </p:cNvSpPr>
          <p:nvPr>
            <p:ph/>
          </p:nvPr>
        </p:nvSpPr>
        <p:spPr>
          <a:xfrm>
            <a:off x="431952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PlaceHolder 7"/>
          <p:cNvSpPr>
            <a:spLocks noGrp="1"/>
          </p:cNvSpPr>
          <p:nvPr>
            <p:ph/>
          </p:nvPr>
        </p:nvSpPr>
        <p:spPr>
          <a:xfrm>
            <a:off x="802944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subTitle"/>
          </p:nvPr>
        </p:nvSpPr>
        <p:spPr>
          <a:xfrm>
            <a:off x="609600" y="273600"/>
            <a:ext cx="1097232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7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4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D2CDBEE-22CB-473E-8590-4A1F0126ACEC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9" name="PlaceHolder 3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PlaceHolder 5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PlaceHolder 3"/>
          <p:cNvSpPr>
            <a:spLocks noGrp="1"/>
          </p:cNvSpPr>
          <p:nvPr>
            <p:ph/>
          </p:nvPr>
        </p:nvSpPr>
        <p:spPr>
          <a:xfrm>
            <a:off x="431952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PlaceHolder 4"/>
          <p:cNvSpPr>
            <a:spLocks noGrp="1"/>
          </p:cNvSpPr>
          <p:nvPr>
            <p:ph/>
          </p:nvPr>
        </p:nvSpPr>
        <p:spPr>
          <a:xfrm>
            <a:off x="802944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PlaceHolder 5"/>
          <p:cNvSpPr>
            <a:spLocks noGrp="1"/>
          </p:cNvSpPr>
          <p:nvPr>
            <p:ph/>
          </p:nvPr>
        </p:nvSpPr>
        <p:spPr>
          <a:xfrm>
            <a:off x="60960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PlaceHolder 6"/>
          <p:cNvSpPr>
            <a:spLocks noGrp="1"/>
          </p:cNvSpPr>
          <p:nvPr>
            <p:ph/>
          </p:nvPr>
        </p:nvSpPr>
        <p:spPr>
          <a:xfrm>
            <a:off x="431952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PlaceHolder 7"/>
          <p:cNvSpPr>
            <a:spLocks noGrp="1"/>
          </p:cNvSpPr>
          <p:nvPr>
            <p:ph/>
          </p:nvPr>
        </p:nvSpPr>
        <p:spPr>
          <a:xfrm>
            <a:off x="802944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5F0F3FB-9B92-4345-9816-E2A353C8025D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6D9F71F-898E-4B14-A1F3-2E0F8B95C0F8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 idx="1"/>
          </p:nvPr>
        </p:nvSpPr>
        <p:spPr>
          <a:xfrm>
            <a:off x="609600" y="6356520"/>
            <a:ext cx="284448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pt-BR" sz="1200" b="0" strike="noStrike" spc="-1">
                <a:solidFill>
                  <a:srgbClr val="035C75"/>
                </a:solidFill>
                <a:latin typeface="Arial"/>
              </a:defRPr>
            </a:lvl1pPr>
          </a:lstStyle>
          <a:p>
            <a:r>
              <a:rPr lang="pt-BR"/>
              <a:t> </a:t>
            </a:r>
            <a:endParaRPr lang="pt-BR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 idx="2"/>
          </p:nvPr>
        </p:nvSpPr>
        <p:spPr>
          <a:xfrm>
            <a:off x="4165440" y="6356520"/>
            <a:ext cx="38601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pt-BR"/>
              <a:t> 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8737440" y="6356520"/>
            <a:ext cx="284448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pt-BR" sz="1200" b="0" strike="noStrike" spc="-1">
                <a:solidFill>
                  <a:srgbClr val="035C75"/>
                </a:solidFill>
                <a:latin typeface="Arial"/>
              </a:defRPr>
            </a:lvl1pPr>
          </a:lstStyle>
          <a:p>
            <a:fld id="{34AE9458-6165-4609-BC8A-8C22A798DD61}" type="slidenum">
              <a:rPr lang="pt-BR" smtClean="0"/>
              <a:pPr/>
              <a:t>‹nº›</a:t>
            </a:fld>
            <a:endParaRPr lang="pt-BR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Clique para editar o formato do texto do título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indent="0"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-12480" y="-7200"/>
            <a:ext cx="12216480" cy="1040760"/>
          </a:xfrm>
          <a:custGeom>
            <a:avLst/>
            <a:gdLst>
              <a:gd name="textAreaLeft" fmla="*/ 0 w 9162360"/>
              <a:gd name="textAreaRight" fmla="*/ 9162720 w 9162360"/>
              <a:gd name="textAreaTop" fmla="*/ 0 h 1040760"/>
              <a:gd name="textAreaBottom" fmla="*/ 1041120 h 1040760"/>
            </a:gdLst>
            <a:ahLst/>
            <a:cxnLst/>
            <a:rect l="textAreaLeft" t="textAreaTop" r="textAreaRight" b="textAreaBottom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5842080" y="-7200"/>
            <a:ext cx="6348960" cy="637560"/>
          </a:xfrm>
          <a:custGeom>
            <a:avLst/>
            <a:gdLst>
              <a:gd name="textAreaLeft" fmla="*/ 0 w 4761720"/>
              <a:gd name="textAreaRight" fmla="*/ 4762080 w 4761720"/>
              <a:gd name="textAreaTop" fmla="*/ 0 h 637560"/>
              <a:gd name="textAreaBottom" fmla="*/ 637920 h 637560"/>
            </a:gdLst>
            <a:ahLst/>
            <a:cxnLst/>
            <a:rect l="textAreaLeft" t="textAreaTop" r="textAreaRight" b="textAreaBottom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43" name="Group 3"/>
          <p:cNvGrpSpPr/>
          <p:nvPr/>
        </p:nvGrpSpPr>
        <p:grpSpPr>
          <a:xfrm>
            <a:off x="-38880" y="-16920"/>
            <a:ext cx="12263040" cy="1085760"/>
            <a:chOff x="-29160" y="-16920"/>
            <a:chExt cx="9197280" cy="1085760"/>
          </a:xfrm>
        </p:grpSpPr>
        <p:sp>
          <p:nvSpPr>
            <p:cNvPr id="44" name="CustomShape 4"/>
            <p:cNvSpPr/>
            <p:nvPr/>
          </p:nvSpPr>
          <p:spPr>
            <a:xfrm rot="21435600">
              <a:off x="-18720" y="201600"/>
              <a:ext cx="9162360" cy="648360"/>
            </a:xfrm>
            <a:custGeom>
              <a:avLst/>
              <a:gdLst>
                <a:gd name="textAreaLeft" fmla="*/ 0 w 9162360"/>
                <a:gd name="textAreaRight" fmla="*/ 9162720 w 9162360"/>
                <a:gd name="textAreaTop" fmla="*/ 0 h 648360"/>
                <a:gd name="textAreaBottom" fmla="*/ 648720 h 648360"/>
              </a:gdLst>
              <a:ahLst/>
              <a:cxnLst/>
              <a:rect l="textAreaLeft" t="textAreaTop" r="textAreaRight" b="textAreaBottom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09B7B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pt-B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5" name="CustomShape 5"/>
            <p:cNvSpPr/>
            <p:nvPr/>
          </p:nvSpPr>
          <p:spPr>
            <a:xfrm rot="21435600">
              <a:off x="-14040" y="275040"/>
              <a:ext cx="9174960" cy="529560"/>
            </a:xfrm>
            <a:custGeom>
              <a:avLst/>
              <a:gdLst>
                <a:gd name="textAreaLeft" fmla="*/ 0 w 9174960"/>
                <a:gd name="textAreaRight" fmla="*/ 9175320 w 9174960"/>
                <a:gd name="textAreaTop" fmla="*/ 0 h 529560"/>
                <a:gd name="textAreaBottom" fmla="*/ 529920 h 529560"/>
              </a:gdLst>
              <a:ahLst/>
              <a:cxnLst/>
              <a:rect l="textAreaLeft" t="textAreaTop" r="textAreaRight" b="textAreaBottom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0F6FC6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pt-B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46" name="CustomShape 6"/>
          <p:cNvSpPr/>
          <p:nvPr/>
        </p:nvSpPr>
        <p:spPr>
          <a:xfrm>
            <a:off x="10566240" y="360"/>
            <a:ext cx="1624800" cy="1157760"/>
          </a:xfrm>
          <a:prstGeom prst="rect">
            <a:avLst/>
          </a:prstGeom>
          <a:blipFill rotWithShape="0">
            <a:blip r:embed="rId14"/>
            <a:srcRect/>
            <a:stretch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600" y="704160"/>
            <a:ext cx="10971840" cy="1142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indent="0"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-12480" y="-7200"/>
            <a:ext cx="12216480" cy="1040760"/>
          </a:xfrm>
          <a:custGeom>
            <a:avLst/>
            <a:gdLst>
              <a:gd name="textAreaLeft" fmla="*/ 0 w 9162360"/>
              <a:gd name="textAreaRight" fmla="*/ 9162720 w 9162360"/>
              <a:gd name="textAreaTop" fmla="*/ 0 h 1040760"/>
              <a:gd name="textAreaBottom" fmla="*/ 1041120 h 1040760"/>
            </a:gdLst>
            <a:ahLst/>
            <a:cxnLst/>
            <a:rect l="textAreaLeft" t="textAreaTop" r="textAreaRight" b="textAreaBottom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5842080" y="-7200"/>
            <a:ext cx="6348960" cy="637560"/>
          </a:xfrm>
          <a:custGeom>
            <a:avLst/>
            <a:gdLst>
              <a:gd name="textAreaLeft" fmla="*/ 0 w 4761720"/>
              <a:gd name="textAreaRight" fmla="*/ 4762080 w 4761720"/>
              <a:gd name="textAreaTop" fmla="*/ 0 h 637560"/>
              <a:gd name="textAreaBottom" fmla="*/ 637920 h 637560"/>
            </a:gdLst>
            <a:ahLst/>
            <a:cxnLst/>
            <a:rect l="textAreaLeft" t="textAreaTop" r="textAreaRight" b="textAreaBottom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87" name="Group 3"/>
          <p:cNvGrpSpPr/>
          <p:nvPr/>
        </p:nvGrpSpPr>
        <p:grpSpPr>
          <a:xfrm>
            <a:off x="-38880" y="-16920"/>
            <a:ext cx="12263040" cy="1085760"/>
            <a:chOff x="-29160" y="-16920"/>
            <a:chExt cx="9197280" cy="1085760"/>
          </a:xfrm>
        </p:grpSpPr>
        <p:sp>
          <p:nvSpPr>
            <p:cNvPr id="88" name="CustomShape 4"/>
            <p:cNvSpPr/>
            <p:nvPr/>
          </p:nvSpPr>
          <p:spPr>
            <a:xfrm rot="21435600">
              <a:off x="-18720" y="201600"/>
              <a:ext cx="9162360" cy="648360"/>
            </a:xfrm>
            <a:custGeom>
              <a:avLst/>
              <a:gdLst>
                <a:gd name="textAreaLeft" fmla="*/ 0 w 9162360"/>
                <a:gd name="textAreaRight" fmla="*/ 9162720 w 9162360"/>
                <a:gd name="textAreaTop" fmla="*/ 0 h 648360"/>
                <a:gd name="textAreaBottom" fmla="*/ 648720 h 648360"/>
              </a:gdLst>
              <a:ahLst/>
              <a:cxnLst/>
              <a:rect l="textAreaLeft" t="textAreaTop" r="textAreaRight" b="textAreaBottom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09B7B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pt-B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9" name="CustomShape 5"/>
            <p:cNvSpPr/>
            <p:nvPr/>
          </p:nvSpPr>
          <p:spPr>
            <a:xfrm rot="21435600">
              <a:off x="-14040" y="275040"/>
              <a:ext cx="9174960" cy="529560"/>
            </a:xfrm>
            <a:custGeom>
              <a:avLst/>
              <a:gdLst>
                <a:gd name="textAreaLeft" fmla="*/ 0 w 9174960"/>
                <a:gd name="textAreaRight" fmla="*/ 9175320 w 9174960"/>
                <a:gd name="textAreaTop" fmla="*/ 0 h 529560"/>
                <a:gd name="textAreaBottom" fmla="*/ 529920 h 529560"/>
              </a:gdLst>
              <a:ahLst/>
              <a:cxnLst/>
              <a:rect l="textAreaLeft" t="textAreaTop" r="textAreaRight" b="textAreaBottom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0F6FC6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pt-B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90" name="CustomShape 6"/>
          <p:cNvSpPr/>
          <p:nvPr/>
        </p:nvSpPr>
        <p:spPr>
          <a:xfrm>
            <a:off x="10566240" y="360"/>
            <a:ext cx="1624800" cy="1157760"/>
          </a:xfrm>
          <a:prstGeom prst="rect">
            <a:avLst/>
          </a:prstGeom>
          <a:blipFill rotWithShape="0">
            <a:blip r:embed="rId14"/>
            <a:srcRect/>
            <a:stretch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indent="0"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-12480" y="-7200"/>
            <a:ext cx="12216480" cy="1040760"/>
          </a:xfrm>
          <a:custGeom>
            <a:avLst/>
            <a:gdLst>
              <a:gd name="textAreaLeft" fmla="*/ 0 w 9162360"/>
              <a:gd name="textAreaRight" fmla="*/ 9162720 w 9162360"/>
              <a:gd name="textAreaTop" fmla="*/ 0 h 1040760"/>
              <a:gd name="textAreaBottom" fmla="*/ 1041120 h 1040760"/>
            </a:gdLst>
            <a:ahLst/>
            <a:cxnLst/>
            <a:rect l="textAreaLeft" t="textAreaTop" r="textAreaRight" b="textAreaBottom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5842080" y="-7200"/>
            <a:ext cx="6348960" cy="637560"/>
          </a:xfrm>
          <a:custGeom>
            <a:avLst/>
            <a:gdLst>
              <a:gd name="textAreaLeft" fmla="*/ 0 w 4761720"/>
              <a:gd name="textAreaRight" fmla="*/ 4762080 w 4761720"/>
              <a:gd name="textAreaTop" fmla="*/ 0 h 637560"/>
              <a:gd name="textAreaBottom" fmla="*/ 637920 h 637560"/>
            </a:gdLst>
            <a:ahLst/>
            <a:cxnLst/>
            <a:rect l="textAreaLeft" t="textAreaTop" r="textAreaRight" b="textAreaBottom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31" name="Group 3"/>
          <p:cNvGrpSpPr/>
          <p:nvPr/>
        </p:nvGrpSpPr>
        <p:grpSpPr>
          <a:xfrm>
            <a:off x="-38880" y="-16920"/>
            <a:ext cx="12263040" cy="1085760"/>
            <a:chOff x="-29160" y="-16920"/>
            <a:chExt cx="9197280" cy="1085760"/>
          </a:xfrm>
        </p:grpSpPr>
        <p:sp>
          <p:nvSpPr>
            <p:cNvPr id="132" name="CustomShape 4"/>
            <p:cNvSpPr/>
            <p:nvPr/>
          </p:nvSpPr>
          <p:spPr>
            <a:xfrm rot="21435600">
              <a:off x="-18720" y="201600"/>
              <a:ext cx="9162360" cy="648360"/>
            </a:xfrm>
            <a:custGeom>
              <a:avLst/>
              <a:gdLst>
                <a:gd name="textAreaLeft" fmla="*/ 0 w 9162360"/>
                <a:gd name="textAreaRight" fmla="*/ 9162720 w 9162360"/>
                <a:gd name="textAreaTop" fmla="*/ 0 h 648360"/>
                <a:gd name="textAreaBottom" fmla="*/ 648720 h 648360"/>
              </a:gdLst>
              <a:ahLst/>
              <a:cxnLst/>
              <a:rect l="textAreaLeft" t="textAreaTop" r="textAreaRight" b="textAreaBottom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09B7B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pt-B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3" name="CustomShape 5"/>
            <p:cNvSpPr/>
            <p:nvPr/>
          </p:nvSpPr>
          <p:spPr>
            <a:xfrm rot="21435600">
              <a:off x="-14040" y="275040"/>
              <a:ext cx="9174960" cy="529560"/>
            </a:xfrm>
            <a:custGeom>
              <a:avLst/>
              <a:gdLst>
                <a:gd name="textAreaLeft" fmla="*/ 0 w 9174960"/>
                <a:gd name="textAreaRight" fmla="*/ 9175320 w 9174960"/>
                <a:gd name="textAreaTop" fmla="*/ 0 h 529560"/>
                <a:gd name="textAreaBottom" fmla="*/ 529920 h 529560"/>
              </a:gdLst>
              <a:ahLst/>
              <a:cxnLst/>
              <a:rect l="textAreaLeft" t="textAreaTop" r="textAreaRight" b="textAreaBottom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0F6FC6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pt-B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34" name="CustomShape 6"/>
          <p:cNvSpPr/>
          <p:nvPr/>
        </p:nvSpPr>
        <p:spPr>
          <a:xfrm>
            <a:off x="10566240" y="360"/>
            <a:ext cx="1624800" cy="1157760"/>
          </a:xfrm>
          <a:prstGeom prst="rect">
            <a:avLst/>
          </a:prstGeom>
          <a:blipFill rotWithShape="0">
            <a:blip r:embed="rId14"/>
            <a:srcRect/>
            <a:stretch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609600" y="704160"/>
            <a:ext cx="10971840" cy="1142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indent="0"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-12480" y="-7200"/>
            <a:ext cx="12216480" cy="1040760"/>
          </a:xfrm>
          <a:custGeom>
            <a:avLst/>
            <a:gdLst>
              <a:gd name="textAreaLeft" fmla="*/ 0 w 9162360"/>
              <a:gd name="textAreaRight" fmla="*/ 9162720 w 9162360"/>
              <a:gd name="textAreaTop" fmla="*/ 0 h 1040760"/>
              <a:gd name="textAreaBottom" fmla="*/ 1041120 h 1040760"/>
            </a:gdLst>
            <a:ahLst/>
            <a:cxnLst/>
            <a:rect l="textAreaLeft" t="textAreaTop" r="textAreaRight" b="textAreaBottom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5842080" y="-7200"/>
            <a:ext cx="6348960" cy="637560"/>
          </a:xfrm>
          <a:custGeom>
            <a:avLst/>
            <a:gdLst>
              <a:gd name="textAreaLeft" fmla="*/ 0 w 4761720"/>
              <a:gd name="textAreaRight" fmla="*/ 4762080 w 4761720"/>
              <a:gd name="textAreaTop" fmla="*/ 0 h 637560"/>
              <a:gd name="textAreaBottom" fmla="*/ 637920 h 637560"/>
            </a:gdLst>
            <a:ahLst/>
            <a:cxnLst/>
            <a:rect l="textAreaLeft" t="textAreaTop" r="textAreaRight" b="textAreaBottom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75" name="Group 3"/>
          <p:cNvGrpSpPr/>
          <p:nvPr/>
        </p:nvGrpSpPr>
        <p:grpSpPr>
          <a:xfrm>
            <a:off x="-38880" y="-16920"/>
            <a:ext cx="12263040" cy="1085760"/>
            <a:chOff x="-29160" y="-16920"/>
            <a:chExt cx="9197280" cy="1085760"/>
          </a:xfrm>
        </p:grpSpPr>
        <p:sp>
          <p:nvSpPr>
            <p:cNvPr id="176" name="CustomShape 4"/>
            <p:cNvSpPr/>
            <p:nvPr/>
          </p:nvSpPr>
          <p:spPr>
            <a:xfrm rot="21435600">
              <a:off x="-18720" y="201600"/>
              <a:ext cx="9162360" cy="648360"/>
            </a:xfrm>
            <a:custGeom>
              <a:avLst/>
              <a:gdLst>
                <a:gd name="textAreaLeft" fmla="*/ 0 w 9162360"/>
                <a:gd name="textAreaRight" fmla="*/ 9162720 w 9162360"/>
                <a:gd name="textAreaTop" fmla="*/ 0 h 648360"/>
                <a:gd name="textAreaBottom" fmla="*/ 648720 h 648360"/>
              </a:gdLst>
              <a:ahLst/>
              <a:cxnLst/>
              <a:rect l="textAreaLeft" t="textAreaTop" r="textAreaRight" b="textAreaBottom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09B7B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pt-B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7" name="CustomShape 5"/>
            <p:cNvSpPr/>
            <p:nvPr/>
          </p:nvSpPr>
          <p:spPr>
            <a:xfrm rot="21435600">
              <a:off x="-14040" y="275040"/>
              <a:ext cx="9174960" cy="529560"/>
            </a:xfrm>
            <a:custGeom>
              <a:avLst/>
              <a:gdLst>
                <a:gd name="textAreaLeft" fmla="*/ 0 w 9174960"/>
                <a:gd name="textAreaRight" fmla="*/ 9175320 w 9174960"/>
                <a:gd name="textAreaTop" fmla="*/ 0 h 529560"/>
                <a:gd name="textAreaBottom" fmla="*/ 529920 h 529560"/>
              </a:gdLst>
              <a:ahLst/>
              <a:cxnLst/>
              <a:rect l="textAreaLeft" t="textAreaTop" r="textAreaRight" b="textAreaBottom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0F6FC6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pt-B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78" name="CustomShape 6"/>
          <p:cNvSpPr/>
          <p:nvPr/>
        </p:nvSpPr>
        <p:spPr>
          <a:xfrm>
            <a:off x="10566240" y="360"/>
            <a:ext cx="1624800" cy="1157760"/>
          </a:xfrm>
          <a:prstGeom prst="rect">
            <a:avLst/>
          </a:prstGeom>
          <a:blipFill rotWithShape="0">
            <a:blip r:embed="rId14"/>
            <a:srcRect/>
            <a:stretch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609600" y="704160"/>
            <a:ext cx="10971840" cy="1142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609600" y="1935360"/>
            <a:ext cx="535392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6000"/>
          </a:bodyPr>
          <a:lstStyle/>
          <a:p>
            <a:pPr marL="414720" indent="-3110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29440" lvl="1" indent="-3110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44160" lvl="2" indent="-27648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658880" lvl="3" indent="-20736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073600" lvl="4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488320" lvl="5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2903040" lvl="6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6232320" y="1935360"/>
            <a:ext cx="535392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6000"/>
          </a:bodyPr>
          <a:lstStyle/>
          <a:p>
            <a:pPr marL="414720" indent="-3110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29440" lvl="1" indent="-3110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44160" lvl="2" indent="-27648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658880" lvl="3" indent="-20736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073600" lvl="4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488320" lvl="5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2903040" lvl="6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indent="0"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4720" indent="-311040" algn="l" defTabSz="914400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ustomShape 1"/>
          <p:cNvSpPr/>
          <p:nvPr/>
        </p:nvSpPr>
        <p:spPr>
          <a:xfrm>
            <a:off x="-12480" y="-7200"/>
            <a:ext cx="12216480" cy="1040760"/>
          </a:xfrm>
          <a:custGeom>
            <a:avLst/>
            <a:gdLst>
              <a:gd name="textAreaLeft" fmla="*/ 0 w 9162360"/>
              <a:gd name="textAreaRight" fmla="*/ 9162720 w 9162360"/>
              <a:gd name="textAreaTop" fmla="*/ 0 h 1040760"/>
              <a:gd name="textAreaBottom" fmla="*/ 1041120 h 1040760"/>
            </a:gdLst>
            <a:ahLst/>
            <a:cxnLst/>
            <a:rect l="textAreaLeft" t="textAreaTop" r="textAreaRight" b="textAreaBottom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CustomShape 2"/>
          <p:cNvSpPr/>
          <p:nvPr/>
        </p:nvSpPr>
        <p:spPr>
          <a:xfrm>
            <a:off x="5842080" y="-7200"/>
            <a:ext cx="6348960" cy="637560"/>
          </a:xfrm>
          <a:custGeom>
            <a:avLst/>
            <a:gdLst>
              <a:gd name="textAreaLeft" fmla="*/ 0 w 4761720"/>
              <a:gd name="textAreaRight" fmla="*/ 4762080 w 4761720"/>
              <a:gd name="textAreaTop" fmla="*/ 0 h 637560"/>
              <a:gd name="textAreaBottom" fmla="*/ 637920 h 637560"/>
            </a:gdLst>
            <a:ahLst/>
            <a:cxnLst/>
            <a:rect l="textAreaLeft" t="textAreaTop" r="textAreaRight" b="textAreaBottom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20" name="Group 3"/>
          <p:cNvGrpSpPr/>
          <p:nvPr/>
        </p:nvGrpSpPr>
        <p:grpSpPr>
          <a:xfrm>
            <a:off x="-38880" y="-16920"/>
            <a:ext cx="12263040" cy="1085760"/>
            <a:chOff x="-29160" y="-16920"/>
            <a:chExt cx="9197280" cy="1085760"/>
          </a:xfrm>
        </p:grpSpPr>
        <p:sp>
          <p:nvSpPr>
            <p:cNvPr id="221" name="CustomShape 4"/>
            <p:cNvSpPr/>
            <p:nvPr/>
          </p:nvSpPr>
          <p:spPr>
            <a:xfrm rot="21435600">
              <a:off x="-18720" y="201600"/>
              <a:ext cx="9162360" cy="648360"/>
            </a:xfrm>
            <a:custGeom>
              <a:avLst/>
              <a:gdLst>
                <a:gd name="textAreaLeft" fmla="*/ 0 w 9162360"/>
                <a:gd name="textAreaRight" fmla="*/ 9162720 w 9162360"/>
                <a:gd name="textAreaTop" fmla="*/ 0 h 648360"/>
                <a:gd name="textAreaBottom" fmla="*/ 648720 h 648360"/>
              </a:gdLst>
              <a:ahLst/>
              <a:cxnLst/>
              <a:rect l="textAreaLeft" t="textAreaTop" r="textAreaRight" b="textAreaBottom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09B7B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pt-B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22" name="CustomShape 5"/>
            <p:cNvSpPr/>
            <p:nvPr/>
          </p:nvSpPr>
          <p:spPr>
            <a:xfrm rot="21435600">
              <a:off x="-14040" y="275040"/>
              <a:ext cx="9174960" cy="529560"/>
            </a:xfrm>
            <a:custGeom>
              <a:avLst/>
              <a:gdLst>
                <a:gd name="textAreaLeft" fmla="*/ 0 w 9174960"/>
                <a:gd name="textAreaRight" fmla="*/ 9175320 w 9174960"/>
                <a:gd name="textAreaTop" fmla="*/ 0 h 529560"/>
                <a:gd name="textAreaBottom" fmla="*/ 529920 h 529560"/>
              </a:gdLst>
              <a:ahLst/>
              <a:cxnLst/>
              <a:rect l="textAreaLeft" t="textAreaTop" r="textAreaRight" b="textAreaBottom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0F6FC6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pt-B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23" name="CustomShape 6"/>
          <p:cNvSpPr/>
          <p:nvPr/>
        </p:nvSpPr>
        <p:spPr>
          <a:xfrm>
            <a:off x="10566240" y="360"/>
            <a:ext cx="1624800" cy="1157760"/>
          </a:xfrm>
          <a:prstGeom prst="rect">
            <a:avLst/>
          </a:prstGeom>
          <a:blipFill rotWithShape="0">
            <a:blip r:embed="rId14"/>
            <a:srcRect/>
            <a:stretch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225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indent="0"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5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CustomShape 2"/>
          <p:cNvSpPr/>
          <p:nvPr/>
        </p:nvSpPr>
        <p:spPr>
          <a:xfrm>
            <a:off x="2135640" y="5461878"/>
            <a:ext cx="8228880" cy="10757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3200" spc="-1" dirty="0">
                <a:solidFill>
                  <a:srgbClr val="FFFFFF"/>
                </a:solidFill>
                <a:latin typeface="Arial"/>
              </a:rPr>
              <a:t>Metas Fiscais 2024</a:t>
            </a:r>
            <a:endParaRPr lang="pt-BR" sz="3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3200" spc="-1" dirty="0">
                <a:solidFill>
                  <a:srgbClr val="FFFFFF"/>
                </a:solidFill>
                <a:latin typeface="Arial"/>
              </a:rPr>
              <a:t>Audiência Pública – 1º Quadrimestre </a:t>
            </a:r>
            <a:endParaRPr lang="pt-BR" sz="3200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26" name="Picture 2" descr="Paisagens de Resende, RJ, inspiram mostra 'Câmara Fotográfica' | Sul do Rio  e Costa Verde | G1">
            <a:extLst>
              <a:ext uri="{FF2B5EF4-FFF2-40B4-BE49-F238E27FC236}">
                <a16:creationId xmlns:a16="http://schemas.microsoft.com/office/drawing/2014/main" id="{D8306B1E-0127-8470-5F2F-33DDB09BA2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6514"/>
            <a:ext cx="12221356" cy="687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stomShape 2">
            <a:extLst>
              <a:ext uri="{FF2B5EF4-FFF2-40B4-BE49-F238E27FC236}">
                <a16:creationId xmlns:a16="http://schemas.microsoft.com/office/drawing/2014/main" id="{AC54540C-5E08-8FA2-01E9-79855B273B8A}"/>
              </a:ext>
            </a:extLst>
          </p:cNvPr>
          <p:cNvSpPr/>
          <p:nvPr/>
        </p:nvSpPr>
        <p:spPr>
          <a:xfrm>
            <a:off x="1915572" y="4923996"/>
            <a:ext cx="8228880" cy="10757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3200" spc="-1" dirty="0">
                <a:solidFill>
                  <a:schemeClr val="bg1">
                    <a:lumMod val="95000"/>
                  </a:schemeClr>
                </a:solidFill>
                <a:latin typeface="Arial"/>
              </a:rPr>
              <a:t>Metas Fiscais 2024</a:t>
            </a:r>
          </a:p>
          <a:p>
            <a:pPr algn="ctr">
              <a:lnSpc>
                <a:spcPct val="100000"/>
              </a:lnSpc>
            </a:pPr>
            <a:r>
              <a:rPr lang="pt-BR" sz="3200" spc="-1" dirty="0">
                <a:solidFill>
                  <a:schemeClr val="bg1">
                    <a:lumMod val="95000"/>
                  </a:schemeClr>
                </a:solidFill>
                <a:latin typeface="Arial"/>
              </a:rPr>
              <a:t>Audiência Pública – 2º Quadrimestre </a:t>
            </a:r>
          </a:p>
        </p:txBody>
      </p:sp>
      <p:sp>
        <p:nvSpPr>
          <p:cNvPr id="3" name="CustomShape 2">
            <a:extLst>
              <a:ext uri="{FF2B5EF4-FFF2-40B4-BE49-F238E27FC236}">
                <a16:creationId xmlns:a16="http://schemas.microsoft.com/office/drawing/2014/main" id="{8DA3BCF8-1CBA-9008-685A-6D86BDBBA237}"/>
              </a:ext>
            </a:extLst>
          </p:cNvPr>
          <p:cNvSpPr/>
          <p:nvPr/>
        </p:nvSpPr>
        <p:spPr>
          <a:xfrm>
            <a:off x="9032810" y="6422845"/>
            <a:ext cx="1635191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400" dirty="0">
                <a:latin typeface="glbOpenSans"/>
              </a:rPr>
              <a:t>Foto: Pedro Luz</a:t>
            </a:r>
            <a:endParaRPr lang="pt-BR" sz="1400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Shape 1">
            <a:extLst>
              <a:ext uri="{FF2B5EF4-FFF2-40B4-BE49-F238E27FC236}">
                <a16:creationId xmlns:a16="http://schemas.microsoft.com/office/drawing/2014/main" id="{3E970D8A-1A75-5138-4E30-2B12E5BFF4B4}"/>
              </a:ext>
            </a:extLst>
          </p:cNvPr>
          <p:cNvSpPr txBox="1"/>
          <p:nvPr/>
        </p:nvSpPr>
        <p:spPr>
          <a:xfrm>
            <a:off x="1881158" y="500042"/>
            <a:ext cx="8229240" cy="94176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 dirty="0">
                <a:solidFill>
                  <a:srgbClr val="04617B"/>
                </a:solidFill>
                <a:latin typeface="Arial"/>
              </a:rPr>
              <a:t>Receita por Fonte </a:t>
            </a:r>
            <a:br>
              <a:rPr dirty="0"/>
            </a:br>
            <a:r>
              <a:rPr lang="pt-BR" sz="900" spc="-1" dirty="0">
                <a:solidFill>
                  <a:srgbClr val="04617B"/>
                </a:solidFill>
                <a:latin typeface="Arial"/>
              </a:rPr>
              <a:t>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pt-BR" sz="900" spc="-1" dirty="0">
                <a:solidFill>
                  <a:srgbClr val="262626"/>
                </a:solidFill>
                <a:latin typeface="Arial"/>
              </a:rPr>
              <a:t>                                                               </a:t>
            </a:r>
            <a:endParaRPr lang="pt-BR" sz="90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BFA84196-AEE5-F672-C12B-2687057072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7820708"/>
              </p:ext>
            </p:extLst>
          </p:nvPr>
        </p:nvGraphicFramePr>
        <p:xfrm>
          <a:off x="311285" y="1315493"/>
          <a:ext cx="11264630" cy="4962063"/>
        </p:xfrm>
        <a:graphic>
          <a:graphicData uri="http://schemas.openxmlformats.org/drawingml/2006/table">
            <a:tbl>
              <a:tblPr/>
              <a:tblGrid>
                <a:gridCol w="2227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7788">
                  <a:extLst>
                    <a:ext uri="{9D8B030D-6E8A-4147-A177-3AD203B41FA5}">
                      <a16:colId xmlns:a16="http://schemas.microsoft.com/office/drawing/2014/main" val="207906095"/>
                    </a:ext>
                  </a:extLst>
                </a:gridCol>
                <a:gridCol w="1400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971">
                  <a:extLst>
                    <a:ext uri="{9D8B030D-6E8A-4147-A177-3AD203B41FA5}">
                      <a16:colId xmlns:a16="http://schemas.microsoft.com/office/drawing/2014/main" val="2416874412"/>
                    </a:ext>
                  </a:extLst>
                </a:gridCol>
                <a:gridCol w="2042808">
                  <a:extLst>
                    <a:ext uri="{9D8B030D-6E8A-4147-A177-3AD203B41FA5}">
                      <a16:colId xmlns:a16="http://schemas.microsoft.com/office/drawing/2014/main" val="2359456255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8543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 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Meta (Orçamento)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strike="noStrike" spc="-1" dirty="0">
                        <a:solidFill>
                          <a:srgbClr val="FFFFFF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</a:t>
                      </a:r>
                      <a:endParaRPr lang="pt-BR" sz="1400" b="0" strike="noStrike" spc="-1" dirty="0"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400" b="0" strike="noStrike" spc="-1" dirty="0"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 no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6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1º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Quadrimestre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2º Quadrimestre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3º Quadrimestre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Quadrimestre </a:t>
                      </a:r>
                      <a:endParaRPr lang="pt-BR" sz="1400"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44309054"/>
                  </a:ext>
                </a:extLst>
              </a:tr>
              <a:tr h="508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Capital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dirty="0"/>
                        <a:t>22.731.500,00</a:t>
                      </a:r>
                      <a:endParaRPr lang="pt-BR" sz="14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25.561.579,46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6.238.416,78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31.799.996,24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139,89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Operação de Crédito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dirty="0"/>
                        <a:t>7.900.000,00</a:t>
                      </a:r>
                      <a:endParaRPr lang="pt-BR" sz="14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25.000.000,00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25.000.000,00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316,46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4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Alienação de Bens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0,00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29.300,00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29.300,00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30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Amortiz</a:t>
                      </a: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. de Empréstimos 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0,00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3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Transferências de Capital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dirty="0"/>
                        <a:t>14.831.500,00</a:t>
                      </a:r>
                      <a:endParaRPr lang="pt-BR" sz="14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561.579,46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6.209.116,78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6.770.696,24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46,65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1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Outras Receitas de Capital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0,00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30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Intra-orçamentária</a:t>
                      </a: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dirty="0"/>
                        <a:t>46.824.867,00</a:t>
                      </a:r>
                      <a:endParaRPr lang="pt-BR" sz="14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9.627.424,92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13.154.046,74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22.781.471,66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48,65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CustomShape 5">
            <a:extLst>
              <a:ext uri="{FF2B5EF4-FFF2-40B4-BE49-F238E27FC236}">
                <a16:creationId xmlns:a16="http://schemas.microsoft.com/office/drawing/2014/main" id="{C22EC48A-363D-7635-7107-96E35A6B174B}"/>
              </a:ext>
            </a:extLst>
          </p:cNvPr>
          <p:cNvSpPr/>
          <p:nvPr/>
        </p:nvSpPr>
        <p:spPr>
          <a:xfrm>
            <a:off x="1524000" y="0"/>
            <a:ext cx="1239840" cy="227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 dirty="0">
                <a:solidFill>
                  <a:srgbClr val="000000"/>
                </a:solidFill>
                <a:latin typeface="Arial"/>
              </a:rPr>
              <a:t>Anexo 1 do RREO</a:t>
            </a:r>
            <a:endParaRPr lang="pt-BR" sz="900" spc="-1" dirty="0">
              <a:latin typeface="Arial"/>
            </a:endParaRPr>
          </a:p>
        </p:txBody>
      </p:sp>
      <p:sp>
        <p:nvSpPr>
          <p:cNvPr id="10" name="CustomShape 2">
            <a:extLst>
              <a:ext uri="{FF2B5EF4-FFF2-40B4-BE49-F238E27FC236}">
                <a16:creationId xmlns:a16="http://schemas.microsoft.com/office/drawing/2014/main" id="{17FF8B60-0D2F-DED8-075E-7DA09219C87F}"/>
              </a:ext>
            </a:extLst>
          </p:cNvPr>
          <p:cNvSpPr/>
          <p:nvPr/>
        </p:nvSpPr>
        <p:spPr>
          <a:xfrm>
            <a:off x="4310050" y="1"/>
            <a:ext cx="3096344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latin typeface="Arial"/>
              </a:rPr>
              <a:t>Metas Fiscais 2024</a:t>
            </a: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latin typeface="Arial"/>
              </a:rPr>
              <a:t>Audiência Pública – 2º Quadrimestre </a:t>
            </a:r>
          </a:p>
        </p:txBody>
      </p:sp>
    </p:spTree>
    <p:extLst>
      <p:ext uri="{BB962C8B-B14F-4D97-AF65-F5344CB8AC3E}">
        <p14:creationId xmlns:p14="http://schemas.microsoft.com/office/powerpoint/2010/main" val="1384638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TextShape 1"/>
          <p:cNvSpPr/>
          <p:nvPr/>
        </p:nvSpPr>
        <p:spPr>
          <a:xfrm>
            <a:off x="1981200" y="704160"/>
            <a:ext cx="8228880" cy="1068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3600" spc="-1" dirty="0">
                <a:solidFill>
                  <a:srgbClr val="04617B"/>
                </a:solidFill>
                <a:latin typeface="Arial"/>
                <a:ea typeface="DejaVu Sans"/>
              </a:rPr>
              <a:t>Comparativo/Receita 2024/2024 (1ºQuad.2024 x 2ºQuad.2024)</a:t>
            </a:r>
            <a:endParaRPr lang="pt-BR" sz="360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06" name="Table 2"/>
          <p:cNvGraphicFramePr/>
          <p:nvPr>
            <p:extLst>
              <p:ext uri="{D42A27DB-BD31-4B8C-83A1-F6EECF244321}">
                <p14:modId xmlns:p14="http://schemas.microsoft.com/office/powerpoint/2010/main" val="1464053438"/>
              </p:ext>
            </p:extLst>
          </p:nvPr>
        </p:nvGraphicFramePr>
        <p:xfrm>
          <a:off x="886408" y="2276280"/>
          <a:ext cx="9899780" cy="3017520"/>
        </p:xfrm>
        <a:graphic>
          <a:graphicData uri="http://schemas.openxmlformats.org/drawingml/2006/table">
            <a:tbl>
              <a:tblPr/>
              <a:tblGrid>
                <a:gridCol w="1954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3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45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776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2º Q-2024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1º Q-2024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9680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Meta (Orçamento)</a:t>
                      </a:r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Realizado</a:t>
                      </a:r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Meta (Orçamento)</a:t>
                      </a:r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Realizado</a:t>
                      </a:r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Corrente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945.750.333,00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342.958.271,23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945.750.333,00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chemeClr val="tx1"/>
                          </a:solidFill>
                          <a:latin typeface="+mn-lt"/>
                        </a:rPr>
                        <a:t>331.447.835,91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Capital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22.731.500,00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6.238.416,78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22.731.500,00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25.561.579,46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Intra-orçamentária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46.824.867,00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13.154.046,74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46.824.867,00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9.627.424,92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Receita Total</a:t>
                      </a:r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1.015.306.700,00</a:t>
                      </a: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330.550.738,51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1.015.306.700,00</a:t>
                      </a: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366.636.840,29</a:t>
                      </a: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7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AEA8F297-64C0-449E-A197-F4BEAB5AF265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11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8" name="CustomShape 4"/>
          <p:cNvSpPr/>
          <p:nvPr/>
        </p:nvSpPr>
        <p:spPr>
          <a:xfrm>
            <a:off x="9537240" y="206280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9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1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0" name="CustomShape 2"/>
          <p:cNvSpPr/>
          <p:nvPr/>
        </p:nvSpPr>
        <p:spPr>
          <a:xfrm>
            <a:off x="438132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TextShape 1"/>
          <p:cNvSpPr/>
          <p:nvPr/>
        </p:nvSpPr>
        <p:spPr>
          <a:xfrm>
            <a:off x="1943040" y="2709000"/>
            <a:ext cx="830520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6600" spc="-1">
                <a:solidFill>
                  <a:srgbClr val="04617B"/>
                </a:solidFill>
                <a:latin typeface="Arial"/>
                <a:ea typeface="DejaVu Sans"/>
              </a:rPr>
              <a:t>DESPESA</a:t>
            </a:r>
            <a:endParaRPr lang="pt-BR" sz="66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2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C9E6B940-05B5-4104-A57A-02722C1E43FC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12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3" name="CustomShape 2"/>
          <p:cNvSpPr/>
          <p:nvPr/>
        </p:nvSpPr>
        <p:spPr>
          <a:xfrm>
            <a:off x="445296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TextShape 1"/>
          <p:cNvSpPr/>
          <p:nvPr/>
        </p:nvSpPr>
        <p:spPr>
          <a:xfrm>
            <a:off x="2024040" y="92880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400" spc="-1" dirty="0">
                <a:solidFill>
                  <a:srgbClr val="04617B"/>
                </a:solidFill>
                <a:latin typeface="Arial"/>
                <a:ea typeface="DejaVu Sans"/>
              </a:rPr>
              <a:t>Despesa</a:t>
            </a:r>
            <a:br>
              <a:rPr dirty="0"/>
            </a:br>
            <a:r>
              <a:rPr lang="pt-BR" sz="4400" spc="-1" dirty="0">
                <a:solidFill>
                  <a:srgbClr val="04617B"/>
                </a:solidFill>
                <a:latin typeface="Arial"/>
                <a:ea typeface="DejaVu Sans"/>
              </a:rPr>
              <a:t>Categoria Econômica</a:t>
            </a:r>
            <a:endParaRPr lang="pt-BR" sz="440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15" name="Table 2"/>
          <p:cNvGraphicFramePr/>
          <p:nvPr>
            <p:extLst>
              <p:ext uri="{D42A27DB-BD31-4B8C-83A1-F6EECF244321}">
                <p14:modId xmlns:p14="http://schemas.microsoft.com/office/powerpoint/2010/main" val="1144370224"/>
              </p:ext>
            </p:extLst>
          </p:nvPr>
        </p:nvGraphicFramePr>
        <p:xfrm>
          <a:off x="503156" y="2538058"/>
          <a:ext cx="10314003" cy="2915253"/>
        </p:xfrm>
        <a:graphic>
          <a:graphicData uri="http://schemas.openxmlformats.org/drawingml/2006/table">
            <a:tbl>
              <a:tblPr/>
              <a:tblGrid>
                <a:gridCol w="1569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6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9694">
                  <a:extLst>
                    <a:ext uri="{9D8B030D-6E8A-4147-A177-3AD203B41FA5}">
                      <a16:colId xmlns:a16="http://schemas.microsoft.com/office/drawing/2014/main" val="2974479579"/>
                    </a:ext>
                  </a:extLst>
                </a:gridCol>
                <a:gridCol w="1789889">
                  <a:extLst>
                    <a:ext uri="{9D8B030D-6E8A-4147-A177-3AD203B41FA5}">
                      <a16:colId xmlns:a16="http://schemas.microsoft.com/office/drawing/2014/main" val="3910611037"/>
                    </a:ext>
                  </a:extLst>
                </a:gridCol>
                <a:gridCol w="2169270">
                  <a:extLst>
                    <a:ext uri="{9D8B030D-6E8A-4147-A177-3AD203B41FA5}">
                      <a16:colId xmlns:a16="http://schemas.microsoft.com/office/drawing/2014/main" val="2794772848"/>
                    </a:ext>
                  </a:extLst>
                </a:gridCol>
              </a:tblGrid>
              <a:tr h="34776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Meta (Orçamento)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1ºQuadrimestre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Realizado/Pago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Meta (Orçamento)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2ºQuadrimestre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endParaRPr lang="pt-BR" sz="1200"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Realizado/Pago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/>
                      <a:endParaRPr lang="pt-BR" sz="1200"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Realizado/Pago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720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1º Quadrimestre 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endParaRPr lang="pt-BR" sz="1200" dirty="0"/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2º Quadrimestre 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/>
                      <a:endParaRPr lang="pt-BR" sz="1200"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Quadrimestre 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Corrente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870.252.665,02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/>
                        <a:t>239.520.951,27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899.982.881,36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294.627.060,84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534.148.012,11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Capital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98.441.025,51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/>
                        <a:t>11.143.626,63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105.324.711,18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22.823.627,75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33.967.254,38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8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Intra-orçamentária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66.246.909,68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/>
                        <a:t>19.508,282,86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66.246.909,68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11.482.965,03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30.991.247,89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5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Res. de Contingência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8.063.774,00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/>
                        <a:t>0,00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7.114.742,24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0,00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Despesa Total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1.043,00,374,21</a:t>
                      </a: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/>
                        <a:t>270.172.860,76</a:t>
                      </a: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1.078.669.244,46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328.933.653,62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599.106.514,38</a:t>
                      </a: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16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CB66840-B397-4EF6-A4F7-1A2068D3F4BA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13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7" name="CustomShape 4"/>
          <p:cNvSpPr/>
          <p:nvPr/>
        </p:nvSpPr>
        <p:spPr>
          <a:xfrm>
            <a:off x="9448680" y="218988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8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1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0" name="CustomShape 2"/>
          <p:cNvSpPr/>
          <p:nvPr/>
        </p:nvSpPr>
        <p:spPr>
          <a:xfrm>
            <a:off x="45242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TextShape 1"/>
          <p:cNvSpPr/>
          <p:nvPr/>
        </p:nvSpPr>
        <p:spPr>
          <a:xfrm>
            <a:off x="2024040" y="92880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400" spc="-1" dirty="0">
                <a:solidFill>
                  <a:srgbClr val="04617B"/>
                </a:solidFill>
                <a:latin typeface="Arial"/>
                <a:ea typeface="DejaVu Sans"/>
              </a:rPr>
              <a:t>Despesa</a:t>
            </a:r>
            <a:br>
              <a:rPr dirty="0"/>
            </a:br>
            <a:r>
              <a:rPr lang="pt-BR" sz="4400" spc="-1" dirty="0">
                <a:solidFill>
                  <a:srgbClr val="04617B"/>
                </a:solidFill>
                <a:latin typeface="Arial"/>
                <a:ea typeface="DejaVu Sans"/>
              </a:rPr>
              <a:t>Por Fonte</a:t>
            </a:r>
            <a:endParaRPr lang="pt-BR" sz="440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15" name="Table 2"/>
          <p:cNvGraphicFramePr/>
          <p:nvPr>
            <p:extLst>
              <p:ext uri="{D42A27DB-BD31-4B8C-83A1-F6EECF244321}">
                <p14:modId xmlns:p14="http://schemas.microsoft.com/office/powerpoint/2010/main" val="1153675993"/>
              </p:ext>
            </p:extLst>
          </p:nvPr>
        </p:nvGraphicFramePr>
        <p:xfrm>
          <a:off x="503157" y="2538058"/>
          <a:ext cx="10605829" cy="2963160"/>
        </p:xfrm>
        <a:graphic>
          <a:graphicData uri="http://schemas.openxmlformats.org/drawingml/2006/table">
            <a:tbl>
              <a:tblPr/>
              <a:tblGrid>
                <a:gridCol w="1614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01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97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0414">
                  <a:extLst>
                    <a:ext uri="{9D8B030D-6E8A-4147-A177-3AD203B41FA5}">
                      <a16:colId xmlns:a16="http://schemas.microsoft.com/office/drawing/2014/main" val="2974479579"/>
                    </a:ext>
                  </a:extLst>
                </a:gridCol>
                <a:gridCol w="1670483">
                  <a:extLst>
                    <a:ext uri="{9D8B030D-6E8A-4147-A177-3AD203B41FA5}">
                      <a16:colId xmlns:a16="http://schemas.microsoft.com/office/drawing/2014/main" val="3910611037"/>
                    </a:ext>
                  </a:extLst>
                </a:gridCol>
                <a:gridCol w="2610758">
                  <a:extLst>
                    <a:ext uri="{9D8B030D-6E8A-4147-A177-3AD203B41FA5}">
                      <a16:colId xmlns:a16="http://schemas.microsoft.com/office/drawing/2014/main" val="2794772848"/>
                    </a:ext>
                  </a:extLst>
                </a:gridCol>
              </a:tblGrid>
              <a:tr h="34776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Meta (Orçamento)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1ºQuadrimestre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Realizado/Pago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Meta (Orçamento)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2ºQuadrimestre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endParaRPr lang="pt-BR" sz="1200"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Realizado/Pago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/>
                      <a:endParaRPr lang="pt-BR" sz="1200"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Realizado</a:t>
                      </a:r>
                      <a:r>
                        <a:rPr lang="pt-BR" sz="12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/Pago No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720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1º Quadrimestre 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endParaRPr lang="pt-BR" sz="1200" dirty="0"/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2º Quadrimestre 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/>
                      <a:endParaRPr lang="pt-BR" sz="1200"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Quadrimestre 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Corrente</a:t>
                      </a:r>
                      <a:endParaRPr lang="pt-BR" sz="1400" b="1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870.252.665,02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239.520.951,27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899.982.881,36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294.627.060,84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534.148.012,11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Pessoal / Encargos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463.375.1063,44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165.132.112,21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479.730.484,92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171.054.169,38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336.186.281,59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8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Juros / Enc. da Dívida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5.542.000,00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1.193.430,53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6.170.215,40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2.406.969,08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3.600.399,61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5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Outras Despesas Correntes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401.335.501,58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73.195.408,53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414.082.181,04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121.165.922,38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194.361.330,91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6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CB66840-B397-4EF6-A4F7-1A2068D3F4BA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14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7" name="CustomShape 4"/>
          <p:cNvSpPr/>
          <p:nvPr/>
        </p:nvSpPr>
        <p:spPr>
          <a:xfrm>
            <a:off x="9448680" y="218988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8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1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0" name="CustomShape 2"/>
          <p:cNvSpPr/>
          <p:nvPr/>
        </p:nvSpPr>
        <p:spPr>
          <a:xfrm>
            <a:off x="45242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6448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TextShape 1"/>
          <p:cNvSpPr/>
          <p:nvPr/>
        </p:nvSpPr>
        <p:spPr>
          <a:xfrm>
            <a:off x="2024040" y="92880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400" spc="-1" dirty="0">
                <a:solidFill>
                  <a:srgbClr val="04617B"/>
                </a:solidFill>
                <a:latin typeface="Arial"/>
                <a:ea typeface="DejaVu Sans"/>
              </a:rPr>
              <a:t>Despesa</a:t>
            </a:r>
            <a:br>
              <a:rPr dirty="0"/>
            </a:br>
            <a:r>
              <a:rPr lang="pt-BR" sz="4400" spc="-1" dirty="0">
                <a:solidFill>
                  <a:srgbClr val="04617B"/>
                </a:solidFill>
                <a:latin typeface="Arial"/>
                <a:ea typeface="DejaVu Sans"/>
              </a:rPr>
              <a:t>Por Fonte</a:t>
            </a:r>
            <a:endParaRPr lang="pt-BR" sz="440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15" name="Table 2"/>
          <p:cNvGraphicFramePr/>
          <p:nvPr>
            <p:extLst>
              <p:ext uri="{D42A27DB-BD31-4B8C-83A1-F6EECF244321}">
                <p14:modId xmlns:p14="http://schemas.microsoft.com/office/powerpoint/2010/main" val="1117055800"/>
              </p:ext>
            </p:extLst>
          </p:nvPr>
        </p:nvGraphicFramePr>
        <p:xfrm>
          <a:off x="525293" y="2538058"/>
          <a:ext cx="10301589" cy="3331259"/>
        </p:xfrm>
        <a:graphic>
          <a:graphicData uri="http://schemas.openxmlformats.org/drawingml/2006/table">
            <a:tbl>
              <a:tblPr/>
              <a:tblGrid>
                <a:gridCol w="1567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5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9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9381">
                  <a:extLst>
                    <a:ext uri="{9D8B030D-6E8A-4147-A177-3AD203B41FA5}">
                      <a16:colId xmlns:a16="http://schemas.microsoft.com/office/drawing/2014/main" val="2974479579"/>
                    </a:ext>
                  </a:extLst>
                </a:gridCol>
                <a:gridCol w="1969709">
                  <a:extLst>
                    <a:ext uri="{9D8B030D-6E8A-4147-A177-3AD203B41FA5}">
                      <a16:colId xmlns:a16="http://schemas.microsoft.com/office/drawing/2014/main" val="3910611037"/>
                    </a:ext>
                  </a:extLst>
                </a:gridCol>
                <a:gridCol w="2188720">
                  <a:extLst>
                    <a:ext uri="{9D8B030D-6E8A-4147-A177-3AD203B41FA5}">
                      <a16:colId xmlns:a16="http://schemas.microsoft.com/office/drawing/2014/main" val="2794772848"/>
                    </a:ext>
                  </a:extLst>
                </a:gridCol>
              </a:tblGrid>
              <a:tr h="34776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Meta (Orçamento)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1ºQuadrimestre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Realizado/Pago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Meta (Orçamento)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2ºQuadrimestre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endParaRPr lang="pt-BR" sz="1200"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Realizado/Pago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/>
                      <a:endParaRPr lang="pt-BR" sz="1200"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Realizado</a:t>
                      </a:r>
                      <a:r>
                        <a:rPr lang="pt-BR" sz="12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/Pago No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720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1º Quadrimestre 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endParaRPr lang="pt-BR" sz="1200" dirty="0"/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2º Quadrimestre 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/>
                      <a:endParaRPr lang="pt-BR" sz="1200"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Quadrimestre 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Capital</a:t>
                      </a:r>
                      <a:endParaRPr lang="pt-BR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98.441.025,51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11.143.626,63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105.324.711,18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22.823.627,75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33.967.254,38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Investimentos </a:t>
                      </a:r>
                      <a:endParaRPr lang="pt-BR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87.378.925,51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7.666.357,91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94.262.611,18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19.509.916,68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27.176.274,59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8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Inversões Financeiras </a:t>
                      </a:r>
                      <a:endParaRPr lang="pt-BR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0,00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0,00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0,00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0,00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81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Amortização da Dívida </a:t>
                      </a:r>
                      <a:endParaRPr lang="pt-BR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11.062.100,00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3.477.268,72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11.062.100,00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3.313.711,07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6.790.979,79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5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Intra-orçamentária</a:t>
                      </a: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pt-BR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66.246.909,68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19.508.282,86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66.246.909,68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11.482.965,03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30.991.247,89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009163"/>
                  </a:ext>
                </a:extLst>
              </a:tr>
            </a:tbl>
          </a:graphicData>
        </a:graphic>
      </p:graphicFrame>
      <p:sp>
        <p:nvSpPr>
          <p:cNvPr id="316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CB66840-B397-4EF6-A4F7-1A2068D3F4BA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15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7" name="CustomShape 4"/>
          <p:cNvSpPr/>
          <p:nvPr/>
        </p:nvSpPr>
        <p:spPr>
          <a:xfrm>
            <a:off x="9448680" y="218988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8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1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0" name="CustomShape 2"/>
          <p:cNvSpPr/>
          <p:nvPr/>
        </p:nvSpPr>
        <p:spPr>
          <a:xfrm>
            <a:off x="45242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1090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TextShape 1"/>
          <p:cNvSpPr/>
          <p:nvPr/>
        </p:nvSpPr>
        <p:spPr>
          <a:xfrm>
            <a:off x="1981200" y="77400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000" spc="-1" dirty="0">
                <a:solidFill>
                  <a:srgbClr val="04617B"/>
                </a:solidFill>
                <a:latin typeface="Arial"/>
                <a:ea typeface="DejaVu Sans"/>
              </a:rPr>
              <a:t>Comparativo Despesa 2023/2024 </a:t>
            </a:r>
            <a:endParaRPr lang="pt-BR" sz="40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4000" spc="-1" dirty="0">
                <a:solidFill>
                  <a:srgbClr val="04617B"/>
                </a:solidFill>
                <a:latin typeface="Arial"/>
                <a:ea typeface="DejaVu Sans"/>
              </a:rPr>
              <a:t>(2º Quadrimestre 2023 x 2024) </a:t>
            </a:r>
            <a:endParaRPr lang="pt-BR" sz="400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22" name="Table 2"/>
          <p:cNvGraphicFramePr/>
          <p:nvPr>
            <p:extLst>
              <p:ext uri="{D42A27DB-BD31-4B8C-83A1-F6EECF244321}">
                <p14:modId xmlns:p14="http://schemas.microsoft.com/office/powerpoint/2010/main" val="1497544500"/>
              </p:ext>
            </p:extLst>
          </p:nvPr>
        </p:nvGraphicFramePr>
        <p:xfrm>
          <a:off x="428017" y="1935000"/>
          <a:ext cx="11011711" cy="3644262"/>
        </p:xfrm>
        <a:graphic>
          <a:graphicData uri="http://schemas.openxmlformats.org/drawingml/2006/table">
            <a:tbl>
              <a:tblPr/>
              <a:tblGrid>
                <a:gridCol w="1994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2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1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1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13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1949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72428"/>
                          </a:solidFill>
                          <a:latin typeface="Arial"/>
                        </a:rPr>
                        <a:t>2º Q-2023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2º Q-2024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411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Meta (Orçamento)</a:t>
                      </a:r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Realizado</a:t>
                      </a:r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Meta (Orçamento)</a:t>
                      </a:r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Realizado</a:t>
                      </a:r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Corrente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792.853.447,60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586.595.997,90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899.982.881,36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294.627.060,84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Capital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107.947.539,00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69.116.277,30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105.324.711,18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22.823.627,75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4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Intra-orçamentária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63.158.465,80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14.867.441,90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66.246.909,68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11.482.965,03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34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Res. de Contingência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7.665.768,00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7.114.742,24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34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Despesa Total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971.615.220,40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693.970.058,40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1.078.669.244,46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328.933.653,62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23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0731897C-3CB3-4DB3-AE90-B6D1BA44E385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16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4" name="CustomShape 4"/>
          <p:cNvSpPr/>
          <p:nvPr/>
        </p:nvSpPr>
        <p:spPr>
          <a:xfrm>
            <a:off x="9549840" y="170424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5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1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6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TextShape 1"/>
          <p:cNvSpPr/>
          <p:nvPr/>
        </p:nvSpPr>
        <p:spPr>
          <a:xfrm>
            <a:off x="2135640" y="2857680"/>
            <a:ext cx="830520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 fontScale="96500"/>
          </a:bodyPr>
          <a:lstStyle/>
          <a:p>
            <a:pPr algn="ctr">
              <a:lnSpc>
                <a:spcPct val="100000"/>
              </a:lnSpc>
            </a:pPr>
            <a:r>
              <a:rPr lang="pt-BR" sz="6600" spc="-1">
                <a:solidFill>
                  <a:srgbClr val="04617B"/>
                </a:solidFill>
                <a:latin typeface="Arial"/>
                <a:ea typeface="DejaVu Sans"/>
              </a:rPr>
              <a:t>RECEITA X DESPESA</a:t>
            </a:r>
            <a:endParaRPr lang="pt-BR" sz="66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8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D846AED1-33DE-4B84-A26E-F459084D0EA8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17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9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/>
          </a:bodyPr>
          <a:lstStyle/>
          <a:p>
            <a:pPr algn="ctr">
              <a:lnSpc>
                <a:spcPct val="100000"/>
              </a:lnSpc>
            </a:pPr>
            <a:endParaRPr lang="pt-BR" sz="3200" spc="-1" dirty="0">
              <a:solidFill>
                <a:srgbClr val="04617B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pt-BR" sz="3200" spc="-1" dirty="0">
                <a:solidFill>
                  <a:srgbClr val="04617B"/>
                </a:solidFill>
                <a:latin typeface="Arial"/>
                <a:ea typeface="DejaVu Sans"/>
              </a:rPr>
              <a:t>Receita Arrecada X Despesa Empenhada</a:t>
            </a:r>
            <a:endParaRPr lang="pt-BR" sz="32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2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27D4250F-97E4-4FE9-9A00-B209DC63B0CF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18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3" name="CustomShape 4"/>
          <p:cNvSpPr/>
          <p:nvPr/>
        </p:nvSpPr>
        <p:spPr>
          <a:xfrm>
            <a:off x="8255879" y="866471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 dirty="0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4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1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5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CD0C342-8BD2-5A3A-E66F-E5B4BAF36F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538102"/>
              </p:ext>
            </p:extLst>
          </p:nvPr>
        </p:nvGraphicFramePr>
        <p:xfrm>
          <a:off x="2145360" y="2548011"/>
          <a:ext cx="7900560" cy="2123280"/>
        </p:xfrm>
        <a:graphic>
          <a:graphicData uri="http://schemas.openxmlformats.org/drawingml/2006/table">
            <a:tbl>
              <a:tblPr/>
              <a:tblGrid>
                <a:gridCol w="2565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321">
                  <a:extLst>
                    <a:ext uri="{9D8B030D-6E8A-4147-A177-3AD203B41FA5}">
                      <a16:colId xmlns:a16="http://schemas.microsoft.com/office/drawing/2014/main" val="1225027377"/>
                    </a:ext>
                  </a:extLst>
                </a:gridCol>
              </a:tblGrid>
              <a:tr h="3708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2º Quadrimestre de 2023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2º Quadrimestre de 2024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Valor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Valor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Arrecadada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617.347.915,30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642.606.110,90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Despesa Empenhada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693.970.058,40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650.549.127,39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Sup</a:t>
                      </a: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/Def.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-76.622.143,10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-7.943.016,49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Shape 1">
            <a:extLst>
              <a:ext uri="{FF2B5EF4-FFF2-40B4-BE49-F238E27FC236}">
                <a16:creationId xmlns:a16="http://schemas.microsoft.com/office/drawing/2014/main" id="{1518966C-0F78-1C9E-9016-BEDAD3F4BBF1}"/>
              </a:ext>
            </a:extLst>
          </p:cNvPr>
          <p:cNvSpPr/>
          <p:nvPr/>
        </p:nvSpPr>
        <p:spPr>
          <a:xfrm>
            <a:off x="1916317" y="127530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/>
          </a:bodyPr>
          <a:lstStyle/>
          <a:p>
            <a:pPr algn="ctr">
              <a:lnSpc>
                <a:spcPct val="100000"/>
              </a:lnSpc>
            </a:pPr>
            <a:endParaRPr lang="pt-BR" sz="3200" spc="-1" dirty="0">
              <a:solidFill>
                <a:srgbClr val="04617B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pt-BR" sz="3200" spc="-1" dirty="0">
                <a:solidFill>
                  <a:srgbClr val="04617B"/>
                </a:solidFill>
                <a:latin typeface="Arial"/>
                <a:ea typeface="DejaVu Sans"/>
              </a:rPr>
              <a:t>(Comparação 2ºQ.2023 x 2º.2024)</a:t>
            </a:r>
            <a:endParaRPr lang="pt-BR" sz="3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3200" spc="-1">
                <a:solidFill>
                  <a:srgbClr val="04617B"/>
                </a:solidFill>
                <a:latin typeface="Arial"/>
                <a:ea typeface="DejaVu Sans"/>
              </a:rPr>
              <a:t>Receita Arrecada X Despesa Empenhada</a:t>
            </a:r>
            <a:endParaRPr lang="pt-BR" sz="3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2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27D4250F-97E4-4FE9-9A00-B209DC63B0CF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19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3" name="CustomShape 4"/>
          <p:cNvSpPr/>
          <p:nvPr/>
        </p:nvSpPr>
        <p:spPr>
          <a:xfrm>
            <a:off x="9350220" y="1478535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 dirty="0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4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1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5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D5730040-55B6-8E03-F90D-BAE824FDA7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1919316"/>
              </p:ext>
            </p:extLst>
          </p:nvPr>
        </p:nvGraphicFramePr>
        <p:xfrm>
          <a:off x="1928819" y="1659441"/>
          <a:ext cx="8013318" cy="2123280"/>
        </p:xfrm>
        <a:graphic>
          <a:graphicData uri="http://schemas.openxmlformats.org/drawingml/2006/table">
            <a:tbl>
              <a:tblPr/>
              <a:tblGrid>
                <a:gridCol w="2478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1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8982">
                  <a:extLst>
                    <a:ext uri="{9D8B030D-6E8A-4147-A177-3AD203B41FA5}">
                      <a16:colId xmlns:a16="http://schemas.microsoft.com/office/drawing/2014/main" val="3620034595"/>
                    </a:ext>
                  </a:extLst>
                </a:gridCol>
                <a:gridCol w="1963999">
                  <a:extLst>
                    <a:ext uri="{9D8B030D-6E8A-4147-A177-3AD203B41FA5}">
                      <a16:colId xmlns:a16="http://schemas.microsoft.com/office/drawing/2014/main" val="795726099"/>
                    </a:ext>
                  </a:extLst>
                </a:gridCol>
              </a:tblGrid>
              <a:tr h="3708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1º </a:t>
                      </a:r>
                      <a:r>
                        <a:rPr lang="pt-BR" sz="1800" b="1" strike="noStrike" spc="-1" dirty="0" err="1">
                          <a:solidFill>
                            <a:srgbClr val="FFFFFF"/>
                          </a:solidFill>
                          <a:latin typeface="Arial"/>
                        </a:rPr>
                        <a:t>Quad</a:t>
                      </a: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. de 2023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2º </a:t>
                      </a:r>
                      <a:r>
                        <a:rPr lang="pt-BR" sz="1800" b="1" strike="noStrike" spc="-1" dirty="0" err="1">
                          <a:solidFill>
                            <a:srgbClr val="FFFFFF"/>
                          </a:solidFill>
                          <a:latin typeface="Arial"/>
                        </a:rPr>
                        <a:t>Quad</a:t>
                      </a: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. de 2023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3º </a:t>
                      </a:r>
                      <a:r>
                        <a:rPr lang="pt-BR" sz="1800" b="1" strike="noStrike" spc="-1" dirty="0" err="1">
                          <a:solidFill>
                            <a:srgbClr val="FFFFFF"/>
                          </a:solidFill>
                          <a:latin typeface="Arial"/>
                        </a:rPr>
                        <a:t>Quad</a:t>
                      </a: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. de 2023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Valor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Valor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Valor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Arrecadada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326.162.853,70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617.347.915,30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947.368.944,20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Despesa Empenhada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444.762.023,10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693.970.058,40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867.675.200,70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Sup/Def.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-118.599.169,40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-76.622.143,10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79.693.743,50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46DDD541-D417-54B3-030E-5D3C422C4C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519086"/>
              </p:ext>
            </p:extLst>
          </p:nvPr>
        </p:nvGraphicFramePr>
        <p:xfrm>
          <a:off x="1928821" y="3833560"/>
          <a:ext cx="8013317" cy="2113200"/>
        </p:xfrm>
        <a:graphic>
          <a:graphicData uri="http://schemas.openxmlformats.org/drawingml/2006/table">
            <a:tbl>
              <a:tblPr/>
              <a:tblGrid>
                <a:gridCol w="2498636">
                  <a:extLst>
                    <a:ext uri="{9D8B030D-6E8A-4147-A177-3AD203B41FA5}">
                      <a16:colId xmlns:a16="http://schemas.microsoft.com/office/drawing/2014/main" val="2294047617"/>
                    </a:ext>
                  </a:extLst>
                </a:gridCol>
                <a:gridCol w="1677971">
                  <a:extLst>
                    <a:ext uri="{9D8B030D-6E8A-4147-A177-3AD203B41FA5}">
                      <a16:colId xmlns:a16="http://schemas.microsoft.com/office/drawing/2014/main" val="2791577429"/>
                    </a:ext>
                  </a:extLst>
                </a:gridCol>
                <a:gridCol w="1847653">
                  <a:extLst>
                    <a:ext uri="{9D8B030D-6E8A-4147-A177-3AD203B41FA5}">
                      <a16:colId xmlns:a16="http://schemas.microsoft.com/office/drawing/2014/main" val="461692586"/>
                    </a:ext>
                  </a:extLst>
                </a:gridCol>
                <a:gridCol w="1989057">
                  <a:extLst>
                    <a:ext uri="{9D8B030D-6E8A-4147-A177-3AD203B41FA5}">
                      <a16:colId xmlns:a16="http://schemas.microsoft.com/office/drawing/2014/main" val="2532928157"/>
                    </a:ext>
                  </a:extLst>
                </a:gridCol>
              </a:tblGrid>
              <a:tr h="3708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1º </a:t>
                      </a:r>
                      <a:r>
                        <a:rPr lang="pt-BR" sz="1800" b="1" strike="noStrike" spc="-1" dirty="0" err="1">
                          <a:solidFill>
                            <a:srgbClr val="FFFFFF"/>
                          </a:solidFill>
                          <a:latin typeface="Arial"/>
                        </a:rPr>
                        <a:t>Quad</a:t>
                      </a: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. de 2024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2º </a:t>
                      </a:r>
                      <a:r>
                        <a:rPr lang="pt-BR" sz="1800" b="1" strike="noStrike" spc="-1" dirty="0" err="1">
                          <a:solidFill>
                            <a:srgbClr val="FFFFFF"/>
                          </a:solidFill>
                          <a:latin typeface="Arial"/>
                        </a:rPr>
                        <a:t>Quad</a:t>
                      </a: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. de 2024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3º </a:t>
                      </a:r>
                      <a:r>
                        <a:rPr lang="pt-BR" sz="1800" b="1" strike="noStrike" spc="-1" dirty="0" err="1">
                          <a:solidFill>
                            <a:srgbClr val="FFFFFF"/>
                          </a:solidFill>
                          <a:latin typeface="Arial"/>
                        </a:rPr>
                        <a:t>Quad</a:t>
                      </a: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. de 2024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949212"/>
                  </a:ext>
                </a:extLst>
              </a:tr>
              <a:tr h="370800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Valor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Valor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Valor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621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Arrecadada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366.636.840,29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642.606.110,90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982788"/>
                  </a:ext>
                </a:extLst>
              </a:tr>
              <a:tr h="1190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Despesa Empenhada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507.092.574,58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650.549.127,39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-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4685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Sup</a:t>
                      </a: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/Def.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-140.455.734,29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-7.943.016,49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-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724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455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TextShape 1"/>
          <p:cNvSpPr/>
          <p:nvPr/>
        </p:nvSpPr>
        <p:spPr>
          <a:xfrm>
            <a:off x="1981200" y="704160"/>
            <a:ext cx="8305200" cy="5651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6600" spc="-1">
                <a:solidFill>
                  <a:srgbClr val="04617B"/>
                </a:solidFill>
                <a:latin typeface="Arial"/>
                <a:ea typeface="DejaVu Sans"/>
              </a:rPr>
              <a:t>Fundamentos e Conceitos </a:t>
            </a:r>
            <a:endParaRPr lang="pt-BR" sz="66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1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BF0DD959-5889-4E40-8F60-B7DB626267ED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2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2" name="CustomShape 2"/>
          <p:cNvSpPr/>
          <p:nvPr/>
        </p:nvSpPr>
        <p:spPr>
          <a:xfrm>
            <a:off x="416712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4800" spc="-1">
                <a:solidFill>
                  <a:srgbClr val="04617B"/>
                </a:solidFill>
                <a:latin typeface="Arial"/>
                <a:ea typeface="DejaVu Sans"/>
              </a:rPr>
              <a:t>Aplicação na Educação</a:t>
            </a:r>
            <a:endParaRPr lang="pt-BR" sz="4800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37" name="Table 2"/>
          <p:cNvGraphicFramePr/>
          <p:nvPr>
            <p:extLst>
              <p:ext uri="{D42A27DB-BD31-4B8C-83A1-F6EECF244321}">
                <p14:modId xmlns:p14="http://schemas.microsoft.com/office/powerpoint/2010/main" val="1561903014"/>
              </p:ext>
            </p:extLst>
          </p:nvPr>
        </p:nvGraphicFramePr>
        <p:xfrm>
          <a:off x="1981200" y="1935001"/>
          <a:ext cx="8229600" cy="4713007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48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Valor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A- Receita de impostos e Transferências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R$ 423.822.623,18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100,0%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76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Despesas da Manutenção e Desenvolvimento do Ensino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B- Limite mínimo (25% de A)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R$ 105.955.655,80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25,0%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C- Despesa Realizada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R$ 106.158.054,26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25,05%</a:t>
                      </a:r>
                      <a:endParaRPr lang="pt-BR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76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Pagamento dos Profissionais do Magistério 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3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D- Receita Recebidas do FUNDEB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R$ 63.367.346,80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100,0%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3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E- Pagamento de profissionais (70%)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R$ 44.357.142,76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70,0%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5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F- Despesa Realizada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R$ 61.532.910,15</a:t>
                      </a: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97,11%</a:t>
                      </a:r>
                      <a:endParaRPr lang="pt-BR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38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3D9F475C-732B-4570-9466-30B8F90CDA26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20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9" name="CustomShape 4"/>
          <p:cNvSpPr/>
          <p:nvPr/>
        </p:nvSpPr>
        <p:spPr>
          <a:xfrm>
            <a:off x="9251760" y="172584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0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8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1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TextShape 1"/>
          <p:cNvSpPr/>
          <p:nvPr/>
        </p:nvSpPr>
        <p:spPr>
          <a:xfrm>
            <a:off x="1981200" y="395843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 dirty="0">
                <a:solidFill>
                  <a:srgbClr val="04617B"/>
                </a:solidFill>
                <a:latin typeface="Arial"/>
                <a:ea typeface="DejaVu Sans"/>
              </a:rPr>
              <a:t>Aplicação na Saúde </a:t>
            </a:r>
            <a:endParaRPr lang="pt-BR" sz="500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43" name="Table 2"/>
          <p:cNvGraphicFramePr/>
          <p:nvPr>
            <p:extLst>
              <p:ext uri="{D42A27DB-BD31-4B8C-83A1-F6EECF244321}">
                <p14:modId xmlns:p14="http://schemas.microsoft.com/office/powerpoint/2010/main" val="3742018408"/>
              </p:ext>
            </p:extLst>
          </p:nvPr>
        </p:nvGraphicFramePr>
        <p:xfrm>
          <a:off x="1993440" y="1471182"/>
          <a:ext cx="8229600" cy="5216278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66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Valor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731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Receitas</a:t>
                      </a:r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15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Receitas de Impostos e Transferências Constitucionais (I)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R$ 420.339.844,14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731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Despesas Próprias com Saúde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7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A- Despesas pagas  com saúde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R$ 158.203.631,74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15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B- Despesas pagas  custeadas com recursos vinculados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 68.393.111,47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749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Cálculo dos Gastos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15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Total das Despesas Próprias pagas com Saúde (II)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</a:t>
                      </a: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$ 158.203.631,74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15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% das Despesas Próprias com Saúde  pagas –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37,64%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6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Total mínimo a ser pago (15%)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63.050.976,62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558894"/>
                  </a:ext>
                </a:extLst>
              </a:tr>
            </a:tbl>
          </a:graphicData>
        </a:graphic>
      </p:graphicFrame>
      <p:sp>
        <p:nvSpPr>
          <p:cNvPr id="344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4FBF51FC-643F-4CC2-A296-4FA96CEF55E8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21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5" name="CustomShape 4"/>
          <p:cNvSpPr/>
          <p:nvPr/>
        </p:nvSpPr>
        <p:spPr>
          <a:xfrm>
            <a:off x="9264720" y="173160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6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12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7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>
                <a:solidFill>
                  <a:srgbClr val="04617B"/>
                </a:solidFill>
                <a:latin typeface="Arial"/>
                <a:ea typeface="DejaVu Sans"/>
              </a:rPr>
              <a:t>RESENPREVI</a:t>
            </a:r>
            <a:endParaRPr lang="pt-BR" sz="50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9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1B626A22-007C-46AF-8ADB-9BF4ADFCDBFC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22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50" name="Table 3"/>
          <p:cNvGraphicFramePr/>
          <p:nvPr>
            <p:extLst>
              <p:ext uri="{D42A27DB-BD31-4B8C-83A1-F6EECF244321}">
                <p14:modId xmlns:p14="http://schemas.microsoft.com/office/powerpoint/2010/main" val="3427284890"/>
              </p:ext>
            </p:extLst>
          </p:nvPr>
        </p:nvGraphicFramePr>
        <p:xfrm>
          <a:off x="1981200" y="1935000"/>
          <a:ext cx="8228879" cy="3383280"/>
        </p:xfrm>
        <a:graphic>
          <a:graphicData uri="http://schemas.openxmlformats.org/drawingml/2006/table">
            <a:tbl>
              <a:tblPr/>
              <a:tblGrid>
                <a:gridCol w="4381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3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3460">
                  <a:extLst>
                    <a:ext uri="{9D8B030D-6E8A-4147-A177-3AD203B41FA5}">
                      <a16:colId xmlns:a16="http://schemas.microsoft.com/office/drawing/2014/main" val="2298457435"/>
                    </a:ext>
                  </a:extLst>
                </a:gridCol>
              </a:tblGrid>
              <a:tr h="323455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RESULTADO PREVIDENCIÁRIO 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455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Valores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Valores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8638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2º Quadrimestre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2024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1º Quadrimestre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2024 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Previdenciária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R$ 42.870.517,39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20.505.988,60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(-) Despesa Previdenciária(pagas)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( R$ 13.644,02)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8.353,59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= Resultado Previdenciário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42.856.873,37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20.497.635,01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60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Reserva Financeira até 2º </a:t>
                      </a:r>
                      <a:r>
                        <a:rPr lang="pt-BR" sz="1800" b="1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Quad</a:t>
                      </a: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. 2024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b="1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R$ 576.597.372,88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-0-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51" name="CustomShape 4"/>
          <p:cNvSpPr/>
          <p:nvPr/>
        </p:nvSpPr>
        <p:spPr>
          <a:xfrm>
            <a:off x="9251760" y="170424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2" name="CustomShape 5"/>
          <p:cNvSpPr/>
          <p:nvPr/>
        </p:nvSpPr>
        <p:spPr>
          <a:xfrm>
            <a:off x="154344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4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3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F51228BF-F799-6CA7-3DDC-97E435036E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131108"/>
              </p:ext>
            </p:extLst>
          </p:nvPr>
        </p:nvGraphicFramePr>
        <p:xfrm>
          <a:off x="1981198" y="5308626"/>
          <a:ext cx="8228879" cy="640080"/>
        </p:xfrm>
        <a:graphic>
          <a:graphicData uri="http://schemas.openxmlformats.org/drawingml/2006/table">
            <a:tbl>
              <a:tblPr/>
              <a:tblGrid>
                <a:gridCol w="4381959">
                  <a:extLst>
                    <a:ext uri="{9D8B030D-6E8A-4147-A177-3AD203B41FA5}">
                      <a16:colId xmlns:a16="http://schemas.microsoft.com/office/drawing/2014/main" val="2488001288"/>
                    </a:ext>
                  </a:extLst>
                </a:gridCol>
                <a:gridCol w="1923460">
                  <a:extLst>
                    <a:ext uri="{9D8B030D-6E8A-4147-A177-3AD203B41FA5}">
                      <a16:colId xmlns:a16="http://schemas.microsoft.com/office/drawing/2014/main" val="2881066598"/>
                    </a:ext>
                  </a:extLst>
                </a:gridCol>
                <a:gridCol w="1923460">
                  <a:extLst>
                    <a:ext uri="{9D8B030D-6E8A-4147-A177-3AD203B41FA5}">
                      <a16:colId xmlns:a16="http://schemas.microsoft.com/office/drawing/2014/main" val="1511609709"/>
                    </a:ext>
                  </a:extLst>
                </a:gridCol>
              </a:tblGrid>
              <a:tr h="5718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Reserva Financeira até 1º </a:t>
                      </a:r>
                      <a:r>
                        <a:rPr lang="pt-BR" sz="1800" b="1" strike="noStrike" spc="-1" dirty="0" err="1">
                          <a:solidFill>
                            <a:srgbClr val="000000"/>
                          </a:solidFill>
                          <a:latin typeface="+mn-lt"/>
                        </a:rPr>
                        <a:t>Quad</a:t>
                      </a: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. 2024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-0-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554.057.376,69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8277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TextShape 1"/>
          <p:cNvSpPr/>
          <p:nvPr/>
        </p:nvSpPr>
        <p:spPr>
          <a:xfrm>
            <a:off x="2063640" y="2857680"/>
            <a:ext cx="830520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6600" spc="-1">
                <a:solidFill>
                  <a:srgbClr val="04617B"/>
                </a:solidFill>
                <a:latin typeface="Arial"/>
                <a:ea typeface="DejaVu Sans"/>
              </a:rPr>
              <a:t>LIMITES</a:t>
            </a:r>
            <a:endParaRPr lang="pt-BR" sz="66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5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A689A716-1A50-491D-8349-97E5B8F3D5AB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23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6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A689A716-1A50-491D-8349-97E5B8F3D5AB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24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6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CustomShape 8">
            <a:extLst>
              <a:ext uri="{FF2B5EF4-FFF2-40B4-BE49-F238E27FC236}">
                <a16:creationId xmlns:a16="http://schemas.microsoft.com/office/drawing/2014/main" id="{7B3B321B-0AB7-F6FD-B47B-3C6302B6681F}"/>
              </a:ext>
            </a:extLst>
          </p:cNvPr>
          <p:cNvSpPr/>
          <p:nvPr/>
        </p:nvSpPr>
        <p:spPr>
          <a:xfrm>
            <a:off x="1684255" y="115920"/>
            <a:ext cx="1239840" cy="227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 dirty="0">
                <a:solidFill>
                  <a:srgbClr val="000000"/>
                </a:solidFill>
                <a:latin typeface="Arial"/>
              </a:rPr>
              <a:t>Anexo 6b do RREO</a:t>
            </a:r>
            <a:endParaRPr lang="pt-BR" sz="900" spc="-1" dirty="0">
              <a:latin typeface="Arial"/>
            </a:endParaRPr>
          </a:p>
        </p:txBody>
      </p:sp>
      <p:sp>
        <p:nvSpPr>
          <p:cNvPr id="3" name="TextShape 1">
            <a:extLst>
              <a:ext uri="{FF2B5EF4-FFF2-40B4-BE49-F238E27FC236}">
                <a16:creationId xmlns:a16="http://schemas.microsoft.com/office/drawing/2014/main" id="{6CA8BEDA-80B4-55A1-899B-635614DD1BCB}"/>
              </a:ext>
            </a:extLst>
          </p:cNvPr>
          <p:cNvSpPr txBox="1"/>
          <p:nvPr/>
        </p:nvSpPr>
        <p:spPr>
          <a:xfrm>
            <a:off x="1981200" y="7041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 dirty="0">
                <a:solidFill>
                  <a:srgbClr val="04617B"/>
                </a:solidFill>
                <a:latin typeface="Arial"/>
              </a:rPr>
              <a:t>Limites</a:t>
            </a:r>
            <a:endParaRPr lang="pt-BR" sz="50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18AF7682-A515-D523-9546-326546F6653C}"/>
              </a:ext>
            </a:extLst>
          </p:cNvPr>
          <p:cNvSpPr txBox="1"/>
          <p:nvPr/>
        </p:nvSpPr>
        <p:spPr>
          <a:xfrm>
            <a:off x="1606745" y="1548360"/>
            <a:ext cx="4039920" cy="659160"/>
          </a:xfrm>
          <a:prstGeom prst="rect">
            <a:avLst/>
          </a:prstGeom>
          <a:noFill/>
          <a:ln>
            <a:noFill/>
          </a:ln>
        </p:spPr>
        <p:txBody>
          <a:bodyPr lIns="45720" tIns="0" rIns="45720" bIns="0" anchor="ctr">
            <a:noAutofit/>
          </a:bodyPr>
          <a:lstStyle/>
          <a:p>
            <a:pPr algn="ctr">
              <a:spcBef>
                <a:spcPts val="479"/>
              </a:spcBef>
            </a:pPr>
            <a:r>
              <a:rPr lang="pt-BR" sz="2400" b="1" spc="-1" dirty="0">
                <a:solidFill>
                  <a:srgbClr val="04617B"/>
                </a:solidFill>
                <a:latin typeface="Arial"/>
              </a:rPr>
              <a:t>Pessoal </a:t>
            </a:r>
            <a:endParaRPr lang="pt-BR" sz="24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TextShape 3">
            <a:extLst>
              <a:ext uri="{FF2B5EF4-FFF2-40B4-BE49-F238E27FC236}">
                <a16:creationId xmlns:a16="http://schemas.microsoft.com/office/drawing/2014/main" id="{2E13AB98-51C3-B635-56EE-63DF9643BC54}"/>
              </a:ext>
            </a:extLst>
          </p:cNvPr>
          <p:cNvSpPr txBox="1"/>
          <p:nvPr/>
        </p:nvSpPr>
        <p:spPr>
          <a:xfrm>
            <a:off x="6453190" y="1436694"/>
            <a:ext cx="4041360" cy="654480"/>
          </a:xfrm>
          <a:prstGeom prst="rect">
            <a:avLst/>
          </a:prstGeom>
          <a:noFill/>
          <a:ln>
            <a:noFill/>
          </a:ln>
        </p:spPr>
        <p:txBody>
          <a:bodyPr lIns="45720" tIns="0" rIns="45720" bIns="0" anchor="ctr">
            <a:noAutofit/>
          </a:bodyPr>
          <a:lstStyle/>
          <a:p>
            <a:pPr algn="ctr">
              <a:spcBef>
                <a:spcPts val="479"/>
              </a:spcBef>
            </a:pPr>
            <a:r>
              <a:rPr lang="pt-BR" sz="2400" b="1" spc="-1" dirty="0">
                <a:solidFill>
                  <a:srgbClr val="04617B"/>
                </a:solidFill>
                <a:latin typeface="Arial"/>
              </a:rPr>
              <a:t>Dívida</a:t>
            </a:r>
            <a:endParaRPr lang="pt-BR" sz="2400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" name="Espaço Reservado para Conteúdo 44" descr="Forma, Seta&#10;&#10;Descrição gerada automaticamente">
            <a:extLst>
              <a:ext uri="{FF2B5EF4-FFF2-40B4-BE49-F238E27FC236}">
                <a16:creationId xmlns:a16="http://schemas.microsoft.com/office/drawing/2014/main" id="{5A0D1242-F2DF-BD03-2795-1EC6BBB65048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2135640" y="2386080"/>
            <a:ext cx="1367640" cy="3873960"/>
          </a:xfrm>
          <a:prstGeom prst="rect">
            <a:avLst/>
          </a:prstGeom>
          <a:ln>
            <a:noFill/>
          </a:ln>
        </p:spPr>
      </p:pic>
      <p:pic>
        <p:nvPicPr>
          <p:cNvPr id="7" name="Espaço Reservado para Conteúdo 46" descr="Forma&#10;&#10;Descrição gerada automaticamente">
            <a:extLst>
              <a:ext uri="{FF2B5EF4-FFF2-40B4-BE49-F238E27FC236}">
                <a16:creationId xmlns:a16="http://schemas.microsoft.com/office/drawing/2014/main" id="{8C2A9F8B-9F40-D009-EC19-AB5A39FBFAA0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3973440" y="2408760"/>
            <a:ext cx="1367640" cy="3833280"/>
          </a:xfrm>
          <a:prstGeom prst="rect">
            <a:avLst/>
          </a:prstGeom>
          <a:ln>
            <a:noFill/>
          </a:ln>
        </p:spPr>
      </p:pic>
      <p:pic>
        <p:nvPicPr>
          <p:cNvPr id="8" name="Imagem 48" descr="Forma, Seta&#10;&#10;Descrição gerada automaticamente">
            <a:extLst>
              <a:ext uri="{FF2B5EF4-FFF2-40B4-BE49-F238E27FC236}">
                <a16:creationId xmlns:a16="http://schemas.microsoft.com/office/drawing/2014/main" id="{66027F9C-B794-D8BA-EA3C-A395A2C53DE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7790050" y="1973606"/>
            <a:ext cx="1367640" cy="4098600"/>
          </a:xfrm>
          <a:prstGeom prst="rect">
            <a:avLst/>
          </a:prstGeom>
          <a:ln>
            <a:noFill/>
          </a:ln>
        </p:spPr>
      </p:pic>
      <p:sp>
        <p:nvSpPr>
          <p:cNvPr id="9" name="CustomShape 6">
            <a:extLst>
              <a:ext uri="{FF2B5EF4-FFF2-40B4-BE49-F238E27FC236}">
                <a16:creationId xmlns:a16="http://schemas.microsoft.com/office/drawing/2014/main" id="{320119EC-6BC0-0323-AFEF-EC661430EBCF}"/>
              </a:ext>
            </a:extLst>
          </p:cNvPr>
          <p:cNvSpPr/>
          <p:nvPr/>
        </p:nvSpPr>
        <p:spPr>
          <a:xfrm>
            <a:off x="4332000" y="2930400"/>
            <a:ext cx="65016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pc="-1">
                <a:solidFill>
                  <a:srgbClr val="000000"/>
                </a:solidFill>
                <a:latin typeface="Arial"/>
              </a:rPr>
              <a:t>51,3%</a:t>
            </a:r>
            <a:endParaRPr lang="pt-BR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pc="-1">
                <a:solidFill>
                  <a:srgbClr val="000000"/>
                </a:solidFill>
                <a:latin typeface="Arial"/>
              </a:rPr>
              <a:t>RCL</a:t>
            </a:r>
            <a:endParaRPr lang="pt-BR" spc="-1">
              <a:latin typeface="Arial"/>
            </a:endParaRPr>
          </a:p>
        </p:txBody>
      </p:sp>
      <p:sp>
        <p:nvSpPr>
          <p:cNvPr id="10" name="CustomShape 7">
            <a:extLst>
              <a:ext uri="{FF2B5EF4-FFF2-40B4-BE49-F238E27FC236}">
                <a16:creationId xmlns:a16="http://schemas.microsoft.com/office/drawing/2014/main" id="{3F22B4C2-9F98-5963-A2CA-567845106C52}"/>
              </a:ext>
            </a:extLst>
          </p:cNvPr>
          <p:cNvSpPr/>
          <p:nvPr/>
        </p:nvSpPr>
        <p:spPr>
          <a:xfrm>
            <a:off x="8149013" y="2610900"/>
            <a:ext cx="79164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pc="-1" dirty="0">
                <a:solidFill>
                  <a:srgbClr val="000000"/>
                </a:solidFill>
                <a:latin typeface="Arial"/>
              </a:rPr>
              <a:t>120%</a:t>
            </a:r>
            <a:endParaRPr lang="pt-BR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pc="-1" dirty="0">
                <a:solidFill>
                  <a:srgbClr val="000000"/>
                </a:solidFill>
                <a:latin typeface="Arial"/>
              </a:rPr>
              <a:t>RCL</a:t>
            </a:r>
            <a:endParaRPr lang="pt-BR" spc="-1" dirty="0">
              <a:latin typeface="Arial"/>
            </a:endParaRPr>
          </a:p>
        </p:txBody>
      </p:sp>
      <p:sp>
        <p:nvSpPr>
          <p:cNvPr id="11" name="CustomShape 2">
            <a:extLst>
              <a:ext uri="{FF2B5EF4-FFF2-40B4-BE49-F238E27FC236}">
                <a16:creationId xmlns:a16="http://schemas.microsoft.com/office/drawing/2014/main" id="{FDFF8A16-91A8-E44F-10FF-C8C9F963D3D6}"/>
              </a:ext>
            </a:extLst>
          </p:cNvPr>
          <p:cNvSpPr/>
          <p:nvPr/>
        </p:nvSpPr>
        <p:spPr>
          <a:xfrm>
            <a:off x="1976222" y="5650014"/>
            <a:ext cx="1686476" cy="2755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latin typeface="Arial"/>
              </a:rPr>
              <a:t>Limite Legal - LRF</a:t>
            </a:r>
          </a:p>
        </p:txBody>
      </p:sp>
      <p:sp>
        <p:nvSpPr>
          <p:cNvPr id="12" name="TextShape 3">
            <a:extLst>
              <a:ext uri="{FF2B5EF4-FFF2-40B4-BE49-F238E27FC236}">
                <a16:creationId xmlns:a16="http://schemas.microsoft.com/office/drawing/2014/main" id="{DBF8664B-68A1-1BAF-F9C7-BCEFAD148945}"/>
              </a:ext>
            </a:extLst>
          </p:cNvPr>
          <p:cNvSpPr txBox="1"/>
          <p:nvPr/>
        </p:nvSpPr>
        <p:spPr>
          <a:xfrm>
            <a:off x="6384034" y="5544532"/>
            <a:ext cx="4041360" cy="654480"/>
          </a:xfrm>
          <a:prstGeom prst="rect">
            <a:avLst/>
          </a:prstGeom>
          <a:noFill/>
          <a:ln>
            <a:noFill/>
          </a:ln>
        </p:spPr>
        <p:txBody>
          <a:bodyPr lIns="45720" tIns="0" rIns="45720" bIns="0" anchor="ctr">
            <a:noAutofit/>
          </a:bodyPr>
          <a:lstStyle/>
          <a:p>
            <a:pPr algn="ctr">
              <a:spcBef>
                <a:spcPts val="479"/>
              </a:spcBef>
            </a:pPr>
            <a:r>
              <a:rPr lang="pt-BR" b="1" baseline="-25000" dirty="0"/>
              <a:t>Resolução nº 40/01 Senado Federal</a:t>
            </a:r>
          </a:p>
          <a:p>
            <a:pPr algn="ctr">
              <a:spcBef>
                <a:spcPts val="479"/>
              </a:spcBef>
            </a:pPr>
            <a:endParaRPr lang="pt-BR" sz="24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CustomShape 2">
            <a:extLst>
              <a:ext uri="{FF2B5EF4-FFF2-40B4-BE49-F238E27FC236}">
                <a16:creationId xmlns:a16="http://schemas.microsoft.com/office/drawing/2014/main" id="{1C5B8818-6104-4537-8BE7-1F6A9D34FE81}"/>
              </a:ext>
            </a:extLst>
          </p:cNvPr>
          <p:cNvSpPr/>
          <p:nvPr/>
        </p:nvSpPr>
        <p:spPr>
          <a:xfrm>
            <a:off x="3909644" y="5650014"/>
            <a:ext cx="1898324" cy="2755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latin typeface="Arial"/>
              </a:rPr>
              <a:t>Limite Prudencial - LRF</a:t>
            </a:r>
          </a:p>
        </p:txBody>
      </p:sp>
      <p:sp>
        <p:nvSpPr>
          <p:cNvPr id="15" name="CustomShape 5">
            <a:extLst>
              <a:ext uri="{FF2B5EF4-FFF2-40B4-BE49-F238E27FC236}">
                <a16:creationId xmlns:a16="http://schemas.microsoft.com/office/drawing/2014/main" id="{D44F7B36-B8A0-636D-2336-171FD825EBDB}"/>
              </a:ext>
            </a:extLst>
          </p:cNvPr>
          <p:cNvSpPr/>
          <p:nvPr/>
        </p:nvSpPr>
        <p:spPr>
          <a:xfrm>
            <a:off x="2522280" y="3029652"/>
            <a:ext cx="71964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pc="-1" dirty="0">
                <a:solidFill>
                  <a:srgbClr val="000000"/>
                </a:solidFill>
                <a:latin typeface="Arial"/>
              </a:rPr>
              <a:t>54%</a:t>
            </a:r>
            <a:endParaRPr lang="pt-BR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pc="-1" dirty="0">
                <a:solidFill>
                  <a:srgbClr val="000000"/>
                </a:solidFill>
                <a:latin typeface="Arial"/>
              </a:rPr>
              <a:t>RCL</a:t>
            </a:r>
            <a:endParaRPr lang="pt-BR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95849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TextShape 1"/>
          <p:cNvSpPr/>
          <p:nvPr/>
        </p:nvSpPr>
        <p:spPr>
          <a:xfrm>
            <a:off x="1981200" y="69264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000" spc="-1">
                <a:solidFill>
                  <a:srgbClr val="04617B"/>
                </a:solidFill>
                <a:latin typeface="Arial"/>
                <a:ea typeface="DejaVu Sans"/>
              </a:rPr>
              <a:t>RCL – Receita Corrente Líquida</a:t>
            </a:r>
            <a:endParaRPr lang="pt-BR" sz="4000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58" name="Table 2"/>
          <p:cNvGraphicFramePr/>
          <p:nvPr>
            <p:extLst>
              <p:ext uri="{D42A27DB-BD31-4B8C-83A1-F6EECF244321}">
                <p14:modId xmlns:p14="http://schemas.microsoft.com/office/powerpoint/2010/main" val="2944035606"/>
              </p:ext>
            </p:extLst>
          </p:nvPr>
        </p:nvGraphicFramePr>
        <p:xfrm>
          <a:off x="2600436" y="2296080"/>
          <a:ext cx="6193498" cy="3139440"/>
        </p:xfrm>
        <a:graphic>
          <a:graphicData uri="http://schemas.openxmlformats.org/drawingml/2006/table">
            <a:tbl>
              <a:tblPr/>
              <a:tblGrid>
                <a:gridCol w="3096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7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 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Total 2024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5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Impostos, taxas e Contribuição de Melhoria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202.861.061,00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de Contribuições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42.827.064,00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Patrimonial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52.375.400,00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de Serviços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Transferências Correntes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708.418.100,00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Outras Receitas Correntes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24.368.708,00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Subtotal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1.030.850.333,00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59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C33F4CB1-04A3-4093-8C56-C3EDA6FAC134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25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0" name="CustomShape 4"/>
          <p:cNvSpPr/>
          <p:nvPr/>
        </p:nvSpPr>
        <p:spPr>
          <a:xfrm>
            <a:off x="9275160" y="206928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1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3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2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TextShape 1"/>
          <p:cNvSpPr/>
          <p:nvPr/>
        </p:nvSpPr>
        <p:spPr>
          <a:xfrm>
            <a:off x="1775640" y="704160"/>
            <a:ext cx="843444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000" spc="-1">
                <a:solidFill>
                  <a:srgbClr val="04617B"/>
                </a:solidFill>
                <a:latin typeface="Arial"/>
                <a:ea typeface="DejaVu Sans"/>
              </a:rPr>
              <a:t>RCL – Receita Corrente Líquida</a:t>
            </a:r>
            <a:endParaRPr lang="pt-BR" sz="4000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64" name="Table 2"/>
          <p:cNvGraphicFramePr/>
          <p:nvPr>
            <p:extLst>
              <p:ext uri="{D42A27DB-BD31-4B8C-83A1-F6EECF244321}">
                <p14:modId xmlns:p14="http://schemas.microsoft.com/office/powerpoint/2010/main" val="526925340"/>
              </p:ext>
            </p:extLst>
          </p:nvPr>
        </p:nvGraphicFramePr>
        <p:xfrm>
          <a:off x="1981921" y="2071800"/>
          <a:ext cx="7409540" cy="4043474"/>
        </p:xfrm>
        <a:graphic>
          <a:graphicData uri="http://schemas.openxmlformats.org/drawingml/2006/table">
            <a:tbl>
              <a:tblPr/>
              <a:tblGrid>
                <a:gridCol w="449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5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0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 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Total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(-) Deduções 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6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Contribuição.Servidores</a:t>
                      </a: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Regime Próprio Previdência 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R$ 29.939.864,00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6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Compensação </a:t>
                      </a:r>
                      <a:r>
                        <a:rPr lang="pt-BR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Financ</a:t>
                      </a: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. entre Reg. Prev.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R$ 8.000.0000,00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6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Dedução de Receita p/ Formação do FUNDEB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R$ 85.100.000,00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6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Rendimentos de aplicações de rec. Prev.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R$ 43.500.000,00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35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20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Subtotal</a:t>
                      </a:r>
                      <a:endParaRPr lang="pt-BR" sz="20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R$ 166.539.864,00</a:t>
                      </a: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5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20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Corrente Líquida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20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R$ 864.310.469,00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608030"/>
                  </a:ext>
                </a:extLst>
              </a:tr>
            </a:tbl>
          </a:graphicData>
        </a:graphic>
      </p:graphicFrame>
      <p:sp>
        <p:nvSpPr>
          <p:cNvPr id="365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6FF89BE0-2169-4378-A828-F08B33D6DCB0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26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6" name="CustomShape 4"/>
          <p:cNvSpPr/>
          <p:nvPr/>
        </p:nvSpPr>
        <p:spPr>
          <a:xfrm>
            <a:off x="8554643" y="161892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 dirty="0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7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3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8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9" name="Espaço Reservado para Conteúdo 8" descr="Aperto de mão de negócios"/>
          <p:cNvPicPr/>
          <p:nvPr/>
        </p:nvPicPr>
        <p:blipFill>
          <a:blip r:embed="rId2"/>
          <a:stretch/>
        </p:blipFill>
        <p:spPr>
          <a:xfrm>
            <a:off x="1524000" y="0"/>
            <a:ext cx="4647600" cy="6857280"/>
          </a:xfrm>
          <a:prstGeom prst="rect">
            <a:avLst/>
          </a:prstGeom>
          <a:ln w="0">
            <a:noFill/>
          </a:ln>
        </p:spPr>
      </p:pic>
      <p:sp>
        <p:nvSpPr>
          <p:cNvPr id="370" name="TextShape 1"/>
          <p:cNvSpPr/>
          <p:nvPr/>
        </p:nvSpPr>
        <p:spPr>
          <a:xfrm>
            <a:off x="6172320" y="0"/>
            <a:ext cx="4494960" cy="6857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spcBef>
                <a:spcPts val="1199"/>
              </a:spcBef>
            </a:pPr>
            <a:r>
              <a:rPr lang="pt-BR" sz="6000" spc="-1">
                <a:solidFill>
                  <a:srgbClr val="000000"/>
                </a:solidFill>
                <a:latin typeface="Arial"/>
                <a:ea typeface="DejaVu Sans"/>
              </a:rPr>
              <a:t>LIMITES COM PESSOAL</a:t>
            </a:r>
            <a:endParaRPr lang="pt-BR" sz="60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1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7C3CAA0B-7456-4504-9949-080991E8DF2A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27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2" name="CustomShape 2"/>
          <p:cNvSpPr/>
          <p:nvPr/>
        </p:nvSpPr>
        <p:spPr>
          <a:xfrm>
            <a:off x="6810240" y="1428416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>
                <a:solidFill>
                  <a:srgbClr val="04617B"/>
                </a:solidFill>
                <a:latin typeface="Arial"/>
                <a:ea typeface="DejaVu Sans"/>
              </a:rPr>
              <a:t>Gastos com Pessoal</a:t>
            </a:r>
            <a:endParaRPr lang="pt-BR" sz="5000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74" name="Table 2"/>
          <p:cNvGraphicFramePr/>
          <p:nvPr>
            <p:extLst>
              <p:ext uri="{D42A27DB-BD31-4B8C-83A1-F6EECF244321}">
                <p14:modId xmlns:p14="http://schemas.microsoft.com/office/powerpoint/2010/main" val="1730187962"/>
              </p:ext>
            </p:extLst>
          </p:nvPr>
        </p:nvGraphicFramePr>
        <p:xfrm>
          <a:off x="1809840" y="1935000"/>
          <a:ext cx="8286480" cy="3548520"/>
        </p:xfrm>
        <a:graphic>
          <a:graphicData uri="http://schemas.openxmlformats.org/drawingml/2006/table">
            <a:tbl>
              <a:tblPr/>
              <a:tblGrid>
                <a:gridCol w="465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5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776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2º Quadrimestre/2024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9680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9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Despesas Totais com Pessoal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50,43%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9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Limite Prudencial 95%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51,30%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Limite Máximo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54,00%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75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8ED9BDE7-8802-4380-B77D-2A3A843CB1E9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28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6" name="CustomShape 4"/>
          <p:cNvSpPr/>
          <p:nvPr/>
        </p:nvSpPr>
        <p:spPr>
          <a:xfrm>
            <a:off x="9448680" y="173160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7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1 do RGF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8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8ED9BDE7-8802-4380-B77D-2A3A843CB1E9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29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7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1 do RGF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8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TextShape 1">
            <a:extLst>
              <a:ext uri="{FF2B5EF4-FFF2-40B4-BE49-F238E27FC236}">
                <a16:creationId xmlns:a16="http://schemas.microsoft.com/office/drawing/2014/main" id="{FC7C6C89-6A3F-4770-A707-70F490668CC5}"/>
              </a:ext>
            </a:extLst>
          </p:cNvPr>
          <p:cNvSpPr txBox="1">
            <a:spLocks/>
          </p:cNvSpPr>
          <p:nvPr/>
        </p:nvSpPr>
        <p:spPr>
          <a:xfrm>
            <a:off x="1981380" y="370214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tIns="45000" rIns="0" bIns="0" anchor="ctr">
            <a:normAutofit/>
          </a:bodyPr>
          <a:lstStyle/>
          <a:p>
            <a:pPr algn="ctr">
              <a:defRPr/>
            </a:pPr>
            <a:r>
              <a:rPr lang="pt-BR" sz="5000" kern="0" spc="-1" dirty="0">
                <a:solidFill>
                  <a:srgbClr val="04617B"/>
                </a:solidFill>
                <a:latin typeface="Arial"/>
              </a:rPr>
              <a:t>Limites com Pessoal</a:t>
            </a:r>
            <a:endParaRPr lang="pt-BR" sz="5000" kern="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ABE20F4C-FC68-B086-632B-44CCC3F7E7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3630828"/>
              </p:ext>
            </p:extLst>
          </p:nvPr>
        </p:nvGraphicFramePr>
        <p:xfrm>
          <a:off x="1809688" y="2039388"/>
          <a:ext cx="8587725" cy="4317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300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 fontScale="84000" lnSpcReduction="10000"/>
          </a:bodyPr>
          <a:lstStyle/>
          <a:p>
            <a:pPr algn="ctr">
              <a:lnSpc>
                <a:spcPct val="100000"/>
              </a:lnSpc>
            </a:pPr>
            <a:r>
              <a:rPr lang="pt-BR" sz="5000" spc="-1">
                <a:solidFill>
                  <a:srgbClr val="04617B"/>
                </a:solidFill>
                <a:latin typeface="Arial"/>
                <a:ea typeface="DejaVu Sans"/>
              </a:rPr>
              <a:t>Fundamentos Legais e Conceitos </a:t>
            </a:r>
            <a:endParaRPr lang="pt-BR" sz="50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4" name="TextShape 2"/>
          <p:cNvSpPr/>
          <p:nvPr/>
        </p:nvSpPr>
        <p:spPr>
          <a:xfrm>
            <a:off x="1981200" y="1935360"/>
            <a:ext cx="8228880" cy="4388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spcBef>
                <a:spcPts val="479"/>
              </a:spcBef>
            </a:pPr>
            <a:r>
              <a:rPr lang="pt-BR" sz="2400" spc="-1">
                <a:solidFill>
                  <a:srgbClr val="000000"/>
                </a:solidFill>
                <a:latin typeface="Arial"/>
                <a:ea typeface="DejaVu Sans"/>
              </a:rPr>
              <a:t>Lei de Responsabilidade Fiscal</a:t>
            </a:r>
            <a:endParaRPr lang="pt-BR" sz="2400" spc="-1">
              <a:solidFill>
                <a:srgbClr val="000000"/>
              </a:solidFill>
              <a:latin typeface="Arial"/>
            </a:endParaRPr>
          </a:p>
          <a:p>
            <a:pPr algn="just">
              <a:spcBef>
                <a:spcPts val="479"/>
              </a:spcBef>
            </a:pPr>
            <a:endParaRPr lang="pt-BR" sz="2400" spc="-1">
              <a:solidFill>
                <a:srgbClr val="000000"/>
              </a:solidFill>
              <a:latin typeface="Arial"/>
            </a:endParaRPr>
          </a:p>
          <a:p>
            <a:pPr algn="just">
              <a:spcBef>
                <a:spcPts val="479"/>
              </a:spcBef>
            </a:pPr>
            <a:r>
              <a:rPr lang="pt-BR" sz="2400" spc="-1">
                <a:solidFill>
                  <a:srgbClr val="000000"/>
                </a:solidFill>
                <a:latin typeface="Arial"/>
                <a:ea typeface="DejaVu Sans"/>
              </a:rPr>
              <a:t> Art. 9º -... </a:t>
            </a:r>
            <a:endParaRPr lang="pt-BR" sz="2400" spc="-1">
              <a:solidFill>
                <a:srgbClr val="000000"/>
              </a:solidFill>
              <a:latin typeface="Arial"/>
            </a:endParaRPr>
          </a:p>
          <a:p>
            <a:pPr algn="just">
              <a:spcBef>
                <a:spcPts val="479"/>
              </a:spcBef>
            </a:pPr>
            <a:endParaRPr lang="pt-BR" sz="2400" spc="-1">
              <a:solidFill>
                <a:srgbClr val="000000"/>
              </a:solidFill>
              <a:latin typeface="Arial"/>
            </a:endParaRPr>
          </a:p>
          <a:p>
            <a:pPr algn="just">
              <a:spcBef>
                <a:spcPts val="519"/>
              </a:spcBef>
            </a:pPr>
            <a:r>
              <a:rPr lang="pt-BR" sz="2400" spc="-1">
                <a:solidFill>
                  <a:srgbClr val="000000"/>
                </a:solidFill>
                <a:latin typeface="Arial"/>
                <a:ea typeface="DejaVu Sans"/>
              </a:rPr>
              <a:t>§4º - Até o final dos meses de maio, setembro e fevereiro, o Poder Executivo demonstrará e avaliará o cumprimento das metas fiscais de cada quadrimestre, em audiência pública na comissão referida no §1º do art. 166 da Constituição ou equivalente nas Casas Legislativas estaduais e municipais</a:t>
            </a:r>
            <a:r>
              <a:rPr lang="pt-BR" sz="2600" spc="-1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lang="pt-BR" sz="26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5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F773A9D7-AE02-471E-946D-BC79A510F78F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3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6" name="CustomShape 2"/>
          <p:cNvSpPr/>
          <p:nvPr/>
        </p:nvSpPr>
        <p:spPr>
          <a:xfrm>
            <a:off x="423876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9" name="Espaço Reservado para Conteúdo 6" descr="Mão de pessoa&#10;&#10;Descrição gerada automaticamente com confiança média"/>
          <p:cNvPicPr/>
          <p:nvPr/>
        </p:nvPicPr>
        <p:blipFill>
          <a:blip r:embed="rId2"/>
          <a:stretch/>
        </p:blipFill>
        <p:spPr>
          <a:xfrm>
            <a:off x="1524000" y="0"/>
            <a:ext cx="4571280" cy="6857280"/>
          </a:xfrm>
          <a:prstGeom prst="rect">
            <a:avLst/>
          </a:prstGeom>
          <a:ln w="0">
            <a:noFill/>
          </a:ln>
        </p:spPr>
      </p:pic>
      <p:sp>
        <p:nvSpPr>
          <p:cNvPr id="380" name="TextShape 1"/>
          <p:cNvSpPr/>
          <p:nvPr/>
        </p:nvSpPr>
        <p:spPr>
          <a:xfrm>
            <a:off x="6172320" y="0"/>
            <a:ext cx="4494960" cy="6857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spcBef>
                <a:spcPts val="1321"/>
              </a:spcBef>
            </a:pPr>
            <a:r>
              <a:rPr lang="pt-BR" sz="6600" spc="-1">
                <a:solidFill>
                  <a:srgbClr val="000000"/>
                </a:solidFill>
                <a:latin typeface="Arial"/>
                <a:ea typeface="DejaVu Sans"/>
              </a:rPr>
              <a:t>LIMITES COM A DÍVIDA</a:t>
            </a:r>
            <a:endParaRPr lang="pt-BR" sz="66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1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31240C38-1560-4634-8ECD-50B909651D74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30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2" name="CustomShape 2"/>
          <p:cNvSpPr/>
          <p:nvPr/>
        </p:nvSpPr>
        <p:spPr>
          <a:xfrm>
            <a:off x="6810240" y="1356776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>
                <a:solidFill>
                  <a:srgbClr val="04617B"/>
                </a:solidFill>
                <a:latin typeface="Arial"/>
                <a:ea typeface="DejaVu Sans"/>
              </a:rPr>
              <a:t>Limites com a Dívida</a:t>
            </a:r>
            <a:endParaRPr lang="pt-BR" sz="50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4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B7AC511E-721E-4243-88B5-E443F342086C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31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5" name="CustomShape 3"/>
          <p:cNvSpPr/>
          <p:nvPr/>
        </p:nvSpPr>
        <p:spPr>
          <a:xfrm>
            <a:off x="2331877" y="1770763"/>
            <a:ext cx="1511280" cy="1439280"/>
          </a:xfrm>
          <a:prstGeom prst="ellipse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6" name="CustomShape 4"/>
          <p:cNvSpPr/>
          <p:nvPr/>
        </p:nvSpPr>
        <p:spPr>
          <a:xfrm>
            <a:off x="2479844" y="2300956"/>
            <a:ext cx="1439280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b="1" spc="-1" dirty="0">
                <a:solidFill>
                  <a:srgbClr val="000000"/>
                </a:solidFill>
                <a:latin typeface="Arial"/>
                <a:ea typeface="DejaVu Sans"/>
              </a:rPr>
              <a:t>120%</a:t>
            </a:r>
            <a:endParaRPr lang="pt-BR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b="1" spc="-1" dirty="0">
                <a:solidFill>
                  <a:srgbClr val="000000"/>
                </a:solidFill>
                <a:latin typeface="Arial"/>
                <a:ea typeface="DejaVu Sans"/>
              </a:rPr>
              <a:t>RCL</a:t>
            </a:r>
            <a:endParaRPr lang="pt-BR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87" name="Table 5"/>
          <p:cNvGraphicFramePr/>
          <p:nvPr>
            <p:extLst>
              <p:ext uri="{D42A27DB-BD31-4B8C-83A1-F6EECF244321}">
                <p14:modId xmlns:p14="http://schemas.microsoft.com/office/powerpoint/2010/main" val="1616738328"/>
              </p:ext>
            </p:extLst>
          </p:nvPr>
        </p:nvGraphicFramePr>
        <p:xfrm>
          <a:off x="1825423" y="3210043"/>
          <a:ext cx="7751196" cy="2409092"/>
        </p:xfrm>
        <a:graphic>
          <a:graphicData uri="http://schemas.openxmlformats.org/drawingml/2006/table">
            <a:tbl>
              <a:tblPr/>
              <a:tblGrid>
                <a:gridCol w="3663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10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6531">
                  <a:extLst>
                    <a:ext uri="{9D8B030D-6E8A-4147-A177-3AD203B41FA5}">
                      <a16:colId xmlns:a16="http://schemas.microsoft.com/office/drawing/2014/main" val="867844588"/>
                    </a:ext>
                  </a:extLst>
                </a:gridCol>
              </a:tblGrid>
              <a:tr h="8247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RCL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pt-BR" sz="2400" b="1" spc="-1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864.310.469,00</a:t>
                      </a:r>
                      <a:endParaRPr lang="pt-BR" sz="24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2400" b="1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2400" b="1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Dívida Consolidada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59.863.631,96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6,55%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Dívida Consolidada Líquida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-322.943.943,81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-35,37%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Limite Máximo DCL</a:t>
                      </a:r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1.095.688.422,22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88" name="CustomShape 6"/>
          <p:cNvSpPr/>
          <p:nvPr/>
        </p:nvSpPr>
        <p:spPr>
          <a:xfrm>
            <a:off x="154344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2 do RGF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9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79CC868-A81A-AFD7-ADDE-84B237CAC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092" y="1784339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pt-BR" altLang="pt-BR">
                <a:latin typeface="Arial" panose="020B0604020202020204" pitchFamily="34" charset="0"/>
              </a:rPr>
            </a:br>
            <a:endParaRPr lang="pt-BR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TextShape 1"/>
          <p:cNvSpPr/>
          <p:nvPr/>
        </p:nvSpPr>
        <p:spPr>
          <a:xfrm>
            <a:off x="1943040" y="2857680"/>
            <a:ext cx="830520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>
                <a:solidFill>
                  <a:srgbClr val="04617B"/>
                </a:solidFill>
                <a:latin typeface="Arial"/>
                <a:ea typeface="DejaVu Sans"/>
              </a:rPr>
              <a:t>RESULTADOS</a:t>
            </a:r>
            <a:endParaRPr lang="pt-BR" sz="50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1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B67123AE-9B54-46D0-8F3E-837F15F28CF0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32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2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 dirty="0">
                <a:solidFill>
                  <a:srgbClr val="04617B"/>
                </a:solidFill>
                <a:latin typeface="Arial"/>
                <a:ea typeface="DejaVu Sans"/>
              </a:rPr>
              <a:t>Resultados - Primário</a:t>
            </a:r>
            <a:endParaRPr lang="pt-BR" sz="50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4" name="TextShape 2"/>
          <p:cNvSpPr/>
          <p:nvPr/>
        </p:nvSpPr>
        <p:spPr>
          <a:xfrm>
            <a:off x="1981200" y="1935360"/>
            <a:ext cx="8228880" cy="4388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spcBef>
                <a:spcPts val="519"/>
              </a:spcBef>
            </a:pPr>
            <a:r>
              <a:rPr lang="pt-BR" sz="2600" spc="-1">
                <a:solidFill>
                  <a:srgbClr val="000000"/>
                </a:solidFill>
                <a:latin typeface="Arial"/>
                <a:ea typeface="DejaVu Sans"/>
              </a:rPr>
              <a:t>O resultado primário apresenta a diferença entre as receitas e as despesas primárias. Sua apuração fornece uma melhor avaliação do impacto da política fiscal em execução pelo ente da Federação. </a:t>
            </a:r>
            <a:endParaRPr lang="pt-BR" sz="26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5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AB4E9AC1-42A2-4A33-9A56-64CBC2ED65DB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33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6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7" name="Table 1"/>
          <p:cNvGraphicFramePr/>
          <p:nvPr>
            <p:extLst>
              <p:ext uri="{D42A27DB-BD31-4B8C-83A1-F6EECF244321}">
                <p14:modId xmlns:p14="http://schemas.microsoft.com/office/powerpoint/2010/main" val="3983212321"/>
              </p:ext>
            </p:extLst>
          </p:nvPr>
        </p:nvGraphicFramePr>
        <p:xfrm>
          <a:off x="2015040" y="1494360"/>
          <a:ext cx="8229240" cy="4495440"/>
        </p:xfrm>
        <a:graphic>
          <a:graphicData uri="http://schemas.openxmlformats.org/drawingml/2006/table">
            <a:tbl>
              <a:tblPr/>
              <a:tblGrid>
                <a:gridCol w="4723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840">
                  <a:extLst>
                    <a:ext uri="{9D8B030D-6E8A-4147-A177-3AD203B41FA5}">
                      <a16:colId xmlns:a16="http://schemas.microsoft.com/office/drawing/2014/main" val="2801835020"/>
                    </a:ext>
                  </a:extLst>
                </a:gridCol>
              </a:tblGrid>
              <a:tr h="3708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RECEITAS FISCAIS 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1º QD./2024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2º QD./2024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Realizada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Realizada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Receitas  Correntes (I)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R$ 309.297.854,68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R$ 609.233.368,88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( -) Aplicação Financeira (II)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R$ 11.222.676,62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R$ 22.295.607,67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( -) Outras Receitas Financeiras (III)</a:t>
                      </a: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R$ 910.757,09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R$ 0,00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Receitas Primárias Correntes (IV) = I-II-III</a:t>
                      </a:r>
                      <a:endParaRPr lang="pt-BR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pt-BR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R$ 298.075.178,06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R$ 586.937.761,21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Receitas de Capital (V)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R$ 21.914.930,80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R$ 21.914.930,80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(-) Operações de crédito (VI)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R$ 0,00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R$ 0,00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(-) Amortização de Empréstimos (VII)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R$ 0,00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R$ 0,00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Receitas Primárias de Capital (VIII)= (V-VI-VII)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R$ 25.561.579,46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R$ 25.000.000,00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PRIMÁRIA TOTAL (IX) = (VIII + IV)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R$ 329.560.579,41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R$ 648.272.419,39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98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1BE85EEE-85D2-4C98-ABA6-B826FED2AF8C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34</a:t>
            </a:fld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9" name="CustomShape 3"/>
          <p:cNvSpPr/>
          <p:nvPr/>
        </p:nvSpPr>
        <p:spPr>
          <a:xfrm>
            <a:off x="9310800" y="128592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0" name="CustomShape 4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6 a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1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TextShape 1">
            <a:extLst>
              <a:ext uri="{FF2B5EF4-FFF2-40B4-BE49-F238E27FC236}">
                <a16:creationId xmlns:a16="http://schemas.microsoft.com/office/drawing/2014/main" id="{A01F70BF-4356-6615-B106-9A4DD5652060}"/>
              </a:ext>
            </a:extLst>
          </p:cNvPr>
          <p:cNvSpPr/>
          <p:nvPr/>
        </p:nvSpPr>
        <p:spPr>
          <a:xfrm>
            <a:off x="1922880" y="405933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 dirty="0">
                <a:solidFill>
                  <a:srgbClr val="04617B"/>
                </a:solidFill>
                <a:latin typeface="Arial"/>
                <a:ea typeface="DejaVu Sans"/>
              </a:rPr>
              <a:t>Resultado - Primário</a:t>
            </a:r>
            <a:endParaRPr lang="pt-BR" sz="50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2" name="Table 1"/>
          <p:cNvGraphicFramePr/>
          <p:nvPr>
            <p:extLst>
              <p:ext uri="{D42A27DB-BD31-4B8C-83A1-F6EECF244321}">
                <p14:modId xmlns:p14="http://schemas.microsoft.com/office/powerpoint/2010/main" val="2678989679"/>
              </p:ext>
            </p:extLst>
          </p:nvPr>
        </p:nvGraphicFramePr>
        <p:xfrm>
          <a:off x="1981560" y="1883696"/>
          <a:ext cx="8228880" cy="3537688"/>
        </p:xfrm>
        <a:graphic>
          <a:graphicData uri="http://schemas.openxmlformats.org/drawingml/2006/table">
            <a:tbl>
              <a:tblPr/>
              <a:tblGrid>
                <a:gridCol w="4065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9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4475">
                  <a:extLst>
                    <a:ext uri="{9D8B030D-6E8A-4147-A177-3AD203B41FA5}">
                      <a16:colId xmlns:a16="http://schemas.microsoft.com/office/drawing/2014/main" val="1373508972"/>
                    </a:ext>
                  </a:extLst>
                </a:gridCol>
              </a:tblGrid>
              <a:tr h="391254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DESPESAS FISCAIS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1º </a:t>
                      </a:r>
                      <a:r>
                        <a:rPr lang="pt-BR" sz="1400" b="1" strike="noStrike" spc="-1" dirty="0" err="1">
                          <a:solidFill>
                            <a:srgbClr val="FFFFFF"/>
                          </a:solidFill>
                          <a:latin typeface="+mn-lt"/>
                        </a:rPr>
                        <a:t>Quad</a:t>
                      </a: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./2024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2º </a:t>
                      </a:r>
                      <a:r>
                        <a:rPr lang="pt-BR" sz="1400" b="1" strike="noStrike" spc="-1" dirty="0" err="1">
                          <a:solidFill>
                            <a:srgbClr val="FFFFFF"/>
                          </a:solidFill>
                          <a:latin typeface="+mn-lt"/>
                        </a:rPr>
                        <a:t>Quad</a:t>
                      </a: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./2024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254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Realizada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Realizada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2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Despesas Correntes (X)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R$ 235.164.402,10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R$ 516.270.262,16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2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(-) Juros e Encargos da Dívida (XI)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R$ 1.193.430,53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R$ 3.600.399,61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2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Despesas de Capital (XII)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R$ 11.143.626.63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R$ 33.293.906,45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2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( - ) Amortização da Dívida (XIII)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R$ 3.477.268,72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R$ 6.790.979,79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10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Despesas primárias Fiscais Líquidas </a:t>
                      </a:r>
                      <a:r>
                        <a:rPr lang="pt-BR" sz="1600" b="1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XIXa</a:t>
                      </a: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= (X- XI + XII - XIII) 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R$ 265.502.161,51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R$ 588.715.134,98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58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Resultado Primário XX = IX-[(</a:t>
                      </a:r>
                      <a:r>
                        <a:rPr lang="pt-BR" sz="1600" b="1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XIXa+XIXb+XIXc</a:t>
                      </a: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)]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R$ 30.139.207,21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R$ 10.420.134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03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A0653EA1-69D2-406B-BDD2-97D875046B66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35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4" name="CustomShape 3"/>
          <p:cNvSpPr/>
          <p:nvPr/>
        </p:nvSpPr>
        <p:spPr>
          <a:xfrm>
            <a:off x="8336803" y="960977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 dirty="0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5" name="CustomShape 4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6 a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6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TextShape 1">
            <a:extLst>
              <a:ext uri="{FF2B5EF4-FFF2-40B4-BE49-F238E27FC236}">
                <a16:creationId xmlns:a16="http://schemas.microsoft.com/office/drawing/2014/main" id="{38E56ED8-9052-B747-F687-5E6CADFFD86E}"/>
              </a:ext>
            </a:extLst>
          </p:cNvPr>
          <p:cNvSpPr/>
          <p:nvPr/>
        </p:nvSpPr>
        <p:spPr>
          <a:xfrm>
            <a:off x="1388726" y="252642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 dirty="0">
                <a:solidFill>
                  <a:srgbClr val="04617B"/>
                </a:solidFill>
                <a:latin typeface="Arial"/>
                <a:ea typeface="DejaVu Sans"/>
              </a:rPr>
              <a:t>Resultado - Primário</a:t>
            </a:r>
            <a:endParaRPr lang="pt-BR" sz="50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>
                <a:solidFill>
                  <a:srgbClr val="04617B"/>
                </a:solidFill>
                <a:latin typeface="Arial"/>
                <a:ea typeface="DejaVu Sans"/>
              </a:rPr>
              <a:t>Resultados - Nominal</a:t>
            </a:r>
            <a:endParaRPr lang="pt-BR" sz="50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TextShape 2"/>
          <p:cNvSpPr/>
          <p:nvPr/>
        </p:nvSpPr>
        <p:spPr>
          <a:xfrm>
            <a:off x="1981200" y="1935360"/>
            <a:ext cx="8228880" cy="4388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spcBef>
                <a:spcPts val="519"/>
              </a:spcBef>
            </a:pPr>
            <a:r>
              <a:rPr lang="pt-BR" sz="2600" spc="-1">
                <a:solidFill>
                  <a:srgbClr val="000000"/>
                </a:solidFill>
                <a:latin typeface="Arial"/>
                <a:ea typeface="DejaVu Sans"/>
              </a:rPr>
              <a:t>O resultado nominal apresenta a diferença entre o saldo da dívida fiscal líquida no período de referência e saldo do período anterior. Seu objetivo é medir a evolução da dívida fiscal líquida.</a:t>
            </a:r>
            <a:endParaRPr lang="pt-BR" sz="26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9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143019CD-91AF-4B6C-8C3B-BC4F7E11822A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36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Fiscal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>
                <a:solidFill>
                  <a:srgbClr val="04617B"/>
                </a:solidFill>
                <a:latin typeface="Arial"/>
                <a:ea typeface="DejaVu Sans"/>
              </a:rPr>
              <a:t>Resultados - Nominal</a:t>
            </a:r>
            <a:endParaRPr lang="pt-BR" sz="5000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412" name="Table 2"/>
          <p:cNvGraphicFramePr/>
          <p:nvPr>
            <p:extLst>
              <p:ext uri="{D42A27DB-BD31-4B8C-83A1-F6EECF244321}">
                <p14:modId xmlns:p14="http://schemas.microsoft.com/office/powerpoint/2010/main" val="2767552282"/>
              </p:ext>
            </p:extLst>
          </p:nvPr>
        </p:nvGraphicFramePr>
        <p:xfrm>
          <a:off x="2050680" y="2172026"/>
          <a:ext cx="7614720" cy="2837160"/>
        </p:xfrm>
        <a:graphic>
          <a:graphicData uri="http://schemas.openxmlformats.org/drawingml/2006/table">
            <a:tbl>
              <a:tblPr/>
              <a:tblGrid>
                <a:gridCol w="3807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7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6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2º Q/2024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Dívida Consolidada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R$ 59.836.631,96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Deduções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R$ 382.780.575,77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Dívida Consolidada Líquida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(-) R$ 322.943.943,61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Passivos Reconhecidos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Dívida Fiscal Líquida (DCL - PR)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(-) R$ </a:t>
                      </a: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322.943.943,81</a:t>
                      </a:r>
                      <a:endParaRPr lang="pt-BR" sz="1800" b="1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Resultado Nominal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R$ 45.419.743,01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13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147FFB7B-F773-4323-BA79-FFA44A9B8616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37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4" name="CustomShape 4"/>
          <p:cNvSpPr/>
          <p:nvPr/>
        </p:nvSpPr>
        <p:spPr>
          <a:xfrm>
            <a:off x="9251760" y="173160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5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6b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6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A4928025-5A2B-4EE7-B4F4-2732673417EF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38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0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C434B66-D7FD-7DAA-612A-E66EC8D5D3EF}"/>
              </a:ext>
            </a:extLst>
          </p:cNvPr>
          <p:cNvSpPr txBox="1"/>
          <p:nvPr/>
        </p:nvSpPr>
        <p:spPr>
          <a:xfrm>
            <a:off x="2523241" y="1696826"/>
            <a:ext cx="586347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ubik" panose="02000604000000020004" pitchFamily="2" charset="-79"/>
                <a:cs typeface="Rubik" panose="02000604000000020004" pitchFamily="2" charset="-79"/>
              </a:rPr>
              <a:t>“</a:t>
            </a:r>
            <a:r>
              <a:rPr lang="pt-BR" b="1" dirty="0">
                <a:latin typeface="Rubik" panose="02000604000000020004" pitchFamily="2" charset="-79"/>
                <a:cs typeface="Rubik" panose="02000604000000020004" pitchFamily="2" charset="-79"/>
              </a:rPr>
              <a:t>Não se gerencia o que não se mede, não se mede</a:t>
            </a:r>
          </a:p>
          <a:p>
            <a:pPr algn="just"/>
            <a:endParaRPr lang="pt-BR" b="1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algn="just"/>
            <a:r>
              <a:rPr lang="pt-BR" b="1" dirty="0">
                <a:latin typeface="Rubik" panose="02000604000000020004" pitchFamily="2" charset="-79"/>
                <a:cs typeface="Rubik" panose="02000604000000020004" pitchFamily="2" charset="-79"/>
              </a:rPr>
              <a:t> o que não se define, não se define o que não se</a:t>
            </a:r>
          </a:p>
          <a:p>
            <a:pPr algn="just"/>
            <a:endParaRPr lang="pt-BR" b="1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algn="just"/>
            <a:r>
              <a:rPr lang="pt-BR" b="1" dirty="0">
                <a:latin typeface="Rubik" panose="02000604000000020004" pitchFamily="2" charset="-79"/>
                <a:cs typeface="Rubik" panose="02000604000000020004" pitchFamily="2" charset="-79"/>
              </a:rPr>
              <a:t> entende, e não há sucesso no que não se</a:t>
            </a:r>
          </a:p>
          <a:p>
            <a:pPr algn="just"/>
            <a:endParaRPr lang="pt-BR" b="1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algn="just"/>
            <a:r>
              <a:rPr lang="pt-BR" b="1" dirty="0">
                <a:latin typeface="Rubik" panose="02000604000000020004" pitchFamily="2" charset="-79"/>
                <a:cs typeface="Rubik" panose="02000604000000020004" pitchFamily="2" charset="-79"/>
              </a:rPr>
              <a:t> gerencia”.</a:t>
            </a:r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2C0E327-8E61-8F9F-FA17-650028C1431D}"/>
              </a:ext>
            </a:extLst>
          </p:cNvPr>
          <p:cNvSpPr txBox="1"/>
          <p:nvPr/>
        </p:nvSpPr>
        <p:spPr>
          <a:xfrm>
            <a:off x="4212880" y="4224722"/>
            <a:ext cx="52358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b="1" dirty="0">
                <a:solidFill>
                  <a:srgbClr val="F0C060"/>
                </a:solidFill>
                <a:highlight>
                  <a:srgbClr val="000000"/>
                </a:highlight>
                <a:latin typeface="Libre Baskerville" panose="020F0502020204030204" pitchFamily="2" charset="0"/>
              </a:rPr>
              <a:t>William Edwards Deming (1900-1993)</a:t>
            </a:r>
            <a:endParaRPr lang="pt-BR" b="1" dirty="0">
              <a:solidFill>
                <a:srgbClr val="F0C060"/>
              </a:solidFill>
              <a:latin typeface="Libre Baskerville" panose="020F0502020204030204" pitchFamily="2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0EC76F-1A5A-A979-420F-418A29BDE3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TextShape 1">
            <a:extLst>
              <a:ext uri="{FF2B5EF4-FFF2-40B4-BE49-F238E27FC236}">
                <a16:creationId xmlns:a16="http://schemas.microsoft.com/office/drawing/2014/main" id="{DC3B0886-9EAB-A472-0C9C-352396A760D1}"/>
              </a:ext>
            </a:extLst>
          </p:cNvPr>
          <p:cNvSpPr/>
          <p:nvPr/>
        </p:nvSpPr>
        <p:spPr>
          <a:xfrm>
            <a:off x="2135640" y="4221000"/>
            <a:ext cx="807444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2200" spc="-1">
                <a:solidFill>
                  <a:srgbClr val="000000"/>
                </a:solidFill>
                <a:latin typeface="Courier New"/>
                <a:ea typeface="DejaVu Sans"/>
              </a:rPr>
              <a:t>https://resende.rj.gov.br/blogtransparencia/</a:t>
            </a:r>
            <a:endParaRPr lang="pt-BR" sz="2200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18" name="Espaço Reservado para Conteúdo 5" descr="Interface gráfica do usuário&#10;&#10;Descrição gerada automaticamente com confiança média">
            <a:extLst>
              <a:ext uri="{FF2B5EF4-FFF2-40B4-BE49-F238E27FC236}">
                <a16:creationId xmlns:a16="http://schemas.microsoft.com/office/drawing/2014/main" id="{73726997-A820-E943-CD46-571E36C35B83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000" y="1124640"/>
            <a:ext cx="9143280" cy="3455640"/>
          </a:xfrm>
          <a:prstGeom prst="rect">
            <a:avLst/>
          </a:prstGeom>
          <a:ln w="0">
            <a:noFill/>
          </a:ln>
        </p:spPr>
      </p:pic>
      <p:sp>
        <p:nvSpPr>
          <p:cNvPr id="419" name="TextShape 2">
            <a:extLst>
              <a:ext uri="{FF2B5EF4-FFF2-40B4-BE49-F238E27FC236}">
                <a16:creationId xmlns:a16="http://schemas.microsoft.com/office/drawing/2014/main" id="{84E2E6E1-0674-371E-00E3-3C3E48A97145}"/>
              </a:ext>
            </a:extLst>
          </p:cNvPr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A4928025-5A2B-4EE7-B4F4-2732673417EF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39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0" name="CustomShape 2">
            <a:extLst>
              <a:ext uri="{FF2B5EF4-FFF2-40B4-BE49-F238E27FC236}">
                <a16:creationId xmlns:a16="http://schemas.microsoft.com/office/drawing/2014/main" id="{1A66A0E7-A7C0-5D2A-3934-EE5DC72CFC3E}"/>
              </a:ext>
            </a:extLst>
          </p:cNvPr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9944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subTitle"/>
          </p:nvPr>
        </p:nvSpPr>
        <p:spPr>
          <a:xfrm>
            <a:off x="1952760" y="2214720"/>
            <a:ext cx="8228880" cy="4428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pt-BR" sz="2000" spc="-1" dirty="0">
                <a:solidFill>
                  <a:srgbClr val="000000"/>
                </a:solidFill>
                <a:latin typeface="Arial"/>
              </a:rPr>
              <a:t>Constituição Federal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pt-BR" sz="2000" spc="-1" dirty="0">
                <a:solidFill>
                  <a:srgbClr val="000000"/>
                </a:solidFill>
                <a:latin typeface="Arial"/>
              </a:rPr>
              <a:t> Art. 166 - ...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pt-BR" sz="2000" spc="-1" dirty="0">
                <a:solidFill>
                  <a:srgbClr val="000000"/>
                </a:solidFill>
                <a:latin typeface="Arial"/>
              </a:rPr>
              <a:t>§1º - Caberá a uma comissão mista permanente...: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pt-BR" sz="2000" spc="-1" dirty="0">
                <a:solidFill>
                  <a:srgbClr val="000000"/>
                </a:solidFill>
                <a:latin typeface="Arial"/>
              </a:rPr>
              <a:t>II - ...Exercer o acompanhamento e a fiscalização orçamentária</a:t>
            </a:r>
          </a:p>
          <a:p>
            <a:pPr>
              <a:lnSpc>
                <a:spcPct val="100000"/>
              </a:lnSpc>
            </a:pPr>
            <a:endParaRPr lang="pt-BR" sz="20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000" spc="-1" dirty="0">
                <a:solidFill>
                  <a:srgbClr val="000000"/>
                </a:solidFill>
                <a:latin typeface="Arial"/>
                <a:ea typeface="Calibri"/>
              </a:rPr>
              <a:t>Lei Orgânica do Município</a:t>
            </a:r>
            <a:endParaRPr lang="pt-BR" sz="20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000" spc="-1" dirty="0">
                <a:solidFill>
                  <a:srgbClr val="000000"/>
                </a:solidFill>
                <a:latin typeface="Arial"/>
                <a:ea typeface="Calibri"/>
              </a:rPr>
              <a:t>Art. 94 ...</a:t>
            </a:r>
            <a:endParaRPr lang="pt-BR" sz="20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000" spc="-1" dirty="0">
                <a:solidFill>
                  <a:srgbClr val="000000"/>
                </a:solidFill>
                <a:latin typeface="Arial"/>
                <a:ea typeface="Calibri"/>
              </a:rPr>
              <a:t>§ 1º - Caberá à Comissão Permanente de Finanças: </a:t>
            </a:r>
            <a:endParaRPr lang="pt-BR" sz="20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000" spc="-1" dirty="0">
                <a:solidFill>
                  <a:srgbClr val="000000"/>
                </a:solidFill>
                <a:latin typeface="Arial"/>
                <a:ea typeface="Calibri"/>
              </a:rPr>
              <a:t>II - Examinar e emitir parecer sobre planos e programas municipais e exercer o acompanhamento e a fiscalização orçamentária, sem prejuízo da atuação das demais comissões da Câmara Municipal. </a:t>
            </a:r>
            <a:endParaRPr lang="pt-BR" sz="20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 type="title"/>
          </p:nvPr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t-BR" sz="5000" spc="-1">
                <a:solidFill>
                  <a:srgbClr val="04617B"/>
                </a:solidFill>
                <a:latin typeface="Arial"/>
              </a:rPr>
              <a:t>Fundamentos Legais e Conceitos </a:t>
            </a:r>
            <a:endParaRPr lang="pt-BR" sz="50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9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>
                <a:solidFill>
                  <a:srgbClr val="04617B"/>
                </a:solidFill>
                <a:latin typeface="Arial"/>
                <a:ea typeface="DejaVu Sans"/>
              </a:rPr>
              <a:t>Audiência Pública</a:t>
            </a:r>
            <a:endParaRPr lang="pt-BR" sz="50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2" name="TextShape 2"/>
          <p:cNvSpPr/>
          <p:nvPr/>
        </p:nvSpPr>
        <p:spPr>
          <a:xfrm>
            <a:off x="1981200" y="1643040"/>
            <a:ext cx="8228880" cy="4680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spcBef>
                <a:spcPts val="641"/>
              </a:spcBef>
            </a:pPr>
            <a:r>
              <a:rPr lang="pt-BR" sz="1600" b="1" spc="-1" dirty="0">
                <a:solidFill>
                  <a:srgbClr val="000000"/>
                </a:solidFill>
                <a:latin typeface="Arial"/>
                <a:ea typeface="DejaVu Sans"/>
              </a:rPr>
              <a:t>Elaborado por:</a:t>
            </a:r>
            <a:endParaRPr lang="pt-BR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479"/>
              </a:spcBef>
            </a:pPr>
            <a:r>
              <a:rPr lang="pt-BR" sz="1600" spc="-1" dirty="0">
                <a:solidFill>
                  <a:srgbClr val="000000"/>
                </a:solidFill>
                <a:latin typeface="Arial"/>
                <a:ea typeface="DejaVu Sans"/>
              </a:rPr>
              <a:t>Paulo Rocha</a:t>
            </a:r>
            <a:endParaRPr lang="pt-BR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479"/>
              </a:spcBef>
            </a:pPr>
            <a:r>
              <a:rPr lang="pt-BR" sz="1600" spc="-1" dirty="0">
                <a:solidFill>
                  <a:srgbClr val="000000"/>
                </a:solidFill>
                <a:latin typeface="Arial"/>
                <a:ea typeface="DejaVu Sans"/>
              </a:rPr>
              <a:t>Assistente CGM</a:t>
            </a:r>
            <a:endParaRPr lang="pt-BR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479"/>
              </a:spcBef>
            </a:pPr>
            <a:endParaRPr lang="pt-BR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641"/>
              </a:spcBef>
            </a:pPr>
            <a:r>
              <a:rPr lang="pt-BR" sz="1600" b="1" spc="-1" dirty="0">
                <a:solidFill>
                  <a:srgbClr val="000000"/>
                </a:solidFill>
                <a:latin typeface="Arial"/>
                <a:ea typeface="DejaVu Sans"/>
              </a:rPr>
              <a:t>Apresentado por:</a:t>
            </a:r>
            <a:endParaRPr lang="pt-BR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479"/>
              </a:spcBef>
            </a:pPr>
            <a:r>
              <a:rPr lang="pt-BR" sz="1600" spc="-1" dirty="0">
                <a:solidFill>
                  <a:srgbClr val="000000"/>
                </a:solidFill>
                <a:latin typeface="Arial"/>
                <a:ea typeface="DejaVu Sans"/>
              </a:rPr>
              <a:t>Paulo Rocha</a:t>
            </a:r>
            <a:endParaRPr lang="pt-BR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479"/>
              </a:spcBef>
            </a:pPr>
            <a:r>
              <a:rPr lang="pt-BR" sz="1600" spc="-1" dirty="0">
                <a:solidFill>
                  <a:srgbClr val="000000"/>
                </a:solidFill>
                <a:latin typeface="Arial"/>
                <a:ea typeface="DejaVu Sans"/>
              </a:rPr>
              <a:t>Assistente CGM</a:t>
            </a:r>
            <a:endParaRPr lang="pt-BR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479"/>
              </a:spcBef>
            </a:pPr>
            <a:endParaRPr lang="pt-BR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479"/>
              </a:spcBef>
            </a:pPr>
            <a:endParaRPr lang="pt-BR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641"/>
              </a:spcBef>
            </a:pPr>
            <a:r>
              <a:rPr lang="pt-BR" sz="1600" spc="-1" dirty="0">
                <a:solidFill>
                  <a:srgbClr val="000000"/>
                </a:solidFill>
                <a:latin typeface="Arial"/>
                <a:ea typeface="DejaVu Sans"/>
              </a:rPr>
              <a:t>João Paulo Perez dos Anjos </a:t>
            </a:r>
            <a:endParaRPr lang="pt-BR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479"/>
              </a:spcBef>
            </a:pPr>
            <a:r>
              <a:rPr lang="pt-BR" sz="1600" spc="-1" dirty="0">
                <a:solidFill>
                  <a:srgbClr val="000000"/>
                </a:solidFill>
                <a:latin typeface="Arial"/>
                <a:ea typeface="DejaVu Sans"/>
              </a:rPr>
              <a:t>Controlador Geral do Município </a:t>
            </a:r>
            <a:endParaRPr lang="pt-BR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479"/>
              </a:spcBef>
            </a:pPr>
            <a:endParaRPr lang="pt-BR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479"/>
              </a:spcBef>
            </a:pPr>
            <a:endParaRPr lang="pt-BR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519"/>
              </a:spcBef>
            </a:pPr>
            <a:endParaRPr lang="pt-BR" sz="2400" spc="-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519"/>
              </a:spcBef>
            </a:pPr>
            <a:endParaRPr lang="pt-BR" sz="24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3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940B7C7-EDC7-401F-9ABB-BF3470579396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40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4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extShape 1"/>
          <p:cNvSpPr/>
          <p:nvPr/>
        </p:nvSpPr>
        <p:spPr>
          <a:xfrm>
            <a:off x="1943040" y="2709000"/>
            <a:ext cx="830520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6600" spc="-1">
                <a:solidFill>
                  <a:srgbClr val="04617B"/>
                </a:solidFill>
                <a:latin typeface="Arial"/>
                <a:ea typeface="DejaVu Sans"/>
              </a:rPr>
              <a:t>DESEMPENHO</a:t>
            </a:r>
            <a:endParaRPr lang="pt-BR" sz="66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1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361DE720-4C8C-4DF9-9AF3-EC65B152FC6F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5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2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69FDC339-CB26-405F-A68B-809CE193EB03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6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5" name="Diagram1"/>
          <p:cNvGraphicFramePr/>
          <p:nvPr>
            <p:extLst>
              <p:ext uri="{D42A27DB-BD31-4B8C-83A1-F6EECF244321}">
                <p14:modId xmlns:p14="http://schemas.microsoft.com/office/powerpoint/2010/main" val="2033482088"/>
              </p:ext>
            </p:extLst>
          </p:nvPr>
        </p:nvGraphicFramePr>
        <p:xfrm>
          <a:off x="1981200" y="1920960"/>
          <a:ext cx="4037760" cy="4793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2052160333"/>
              </p:ext>
            </p:extLst>
          </p:nvPr>
        </p:nvGraphicFramePr>
        <p:xfrm>
          <a:off x="6172320" y="1340640"/>
          <a:ext cx="4037760" cy="5516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3" name="Diagram3"/>
          <p:cNvGraphicFramePr/>
          <p:nvPr>
            <p:extLst>
              <p:ext uri="{D42A27DB-BD31-4B8C-83A1-F6EECF244321}">
                <p14:modId xmlns:p14="http://schemas.microsoft.com/office/powerpoint/2010/main" val="1003349757"/>
              </p:ext>
            </p:extLst>
          </p:nvPr>
        </p:nvGraphicFramePr>
        <p:xfrm>
          <a:off x="6096000" y="1340640"/>
          <a:ext cx="4367160" cy="5516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4" name="Diagram4"/>
          <p:cNvGraphicFramePr/>
          <p:nvPr>
            <p:extLst>
              <p:ext uri="{D42A27DB-BD31-4B8C-83A1-F6EECF244321}">
                <p14:modId xmlns:p14="http://schemas.microsoft.com/office/powerpoint/2010/main" val="1911283310"/>
              </p:ext>
            </p:extLst>
          </p:nvPr>
        </p:nvGraphicFramePr>
        <p:xfrm>
          <a:off x="6096000" y="1340640"/>
          <a:ext cx="4571280" cy="5516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285" name="CustomShape 3"/>
          <p:cNvSpPr/>
          <p:nvPr/>
        </p:nvSpPr>
        <p:spPr>
          <a:xfrm>
            <a:off x="6128459" y="2186884"/>
            <a:ext cx="2083320" cy="6472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/>
            <a:r>
              <a:rPr lang="pt-BR" sz="2000" b="1" spc="-1" dirty="0">
                <a:solidFill>
                  <a:srgbClr val="000000"/>
                </a:solidFill>
                <a:latin typeface="Arial"/>
                <a:ea typeface="DejaVu Sans"/>
              </a:rPr>
              <a:t>474.582.508,03</a:t>
            </a:r>
            <a:endParaRPr lang="pt-BR" sz="2000" b="1" spc="-1" dirty="0"/>
          </a:p>
        </p:txBody>
      </p:sp>
      <p:sp>
        <p:nvSpPr>
          <p:cNvPr id="286" name="CustomShape 4"/>
          <p:cNvSpPr/>
          <p:nvPr/>
        </p:nvSpPr>
        <p:spPr>
          <a:xfrm>
            <a:off x="8437440" y="2205000"/>
            <a:ext cx="2083320" cy="6472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2000" b="1" spc="-1" dirty="0">
                <a:solidFill>
                  <a:srgbClr val="000000"/>
                </a:solidFill>
                <a:latin typeface="Arial"/>
                <a:ea typeface="DejaVu Sans"/>
              </a:rPr>
              <a:t>443.572.488,18 </a:t>
            </a:r>
            <a:endParaRPr lang="pt-BR" sz="20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7" name="CustomShape 5"/>
          <p:cNvSpPr/>
          <p:nvPr/>
        </p:nvSpPr>
        <p:spPr>
          <a:xfrm>
            <a:off x="6172320" y="3354840"/>
            <a:ext cx="2083320" cy="6472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2000" b="1" spc="-1" dirty="0">
                <a:solidFill>
                  <a:srgbClr val="000000"/>
                </a:solidFill>
                <a:latin typeface="Arial"/>
                <a:ea typeface="DejaVu Sans"/>
              </a:rPr>
              <a:t>864.310.469,00</a:t>
            </a:r>
            <a:endParaRPr lang="pt-BR" sz="20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8" name="CustomShape 6"/>
          <p:cNvSpPr/>
          <p:nvPr/>
        </p:nvSpPr>
        <p:spPr>
          <a:xfrm>
            <a:off x="8443920" y="3354840"/>
            <a:ext cx="2083320" cy="6472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2000" b="1" spc="-1" dirty="0">
                <a:solidFill>
                  <a:srgbClr val="000000"/>
                </a:solidFill>
                <a:latin typeface="Arial"/>
                <a:ea typeface="DejaVu Sans"/>
              </a:rPr>
              <a:t>868.345.946,55</a:t>
            </a:r>
            <a:endParaRPr lang="pt-BR" sz="20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9" name="CustomShape 7"/>
          <p:cNvSpPr/>
          <p:nvPr/>
        </p:nvSpPr>
        <p:spPr>
          <a:xfrm>
            <a:off x="6179160" y="4639680"/>
            <a:ext cx="2083320" cy="6472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2000" b="1" spc="-1" dirty="0">
                <a:solidFill>
                  <a:srgbClr val="000000"/>
                </a:solidFill>
                <a:latin typeface="Arial"/>
                <a:ea typeface="DejaVu Sans"/>
              </a:rPr>
              <a:t>63.455.837,00</a:t>
            </a:r>
            <a:endParaRPr lang="pt-BR" sz="20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0" name="CustomShape 8"/>
          <p:cNvSpPr/>
          <p:nvPr/>
        </p:nvSpPr>
        <p:spPr>
          <a:xfrm>
            <a:off x="8390280" y="4634640"/>
            <a:ext cx="2083320" cy="6472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pt-BR" sz="2000" b="1" spc="-1" dirty="0">
                <a:solidFill>
                  <a:srgbClr val="000000"/>
                </a:solidFill>
                <a:latin typeface="Arial"/>
              </a:rPr>
              <a:t>64.047.575,20</a:t>
            </a:r>
          </a:p>
        </p:txBody>
      </p:sp>
      <p:sp>
        <p:nvSpPr>
          <p:cNvPr id="291" name="CustomShape 9"/>
          <p:cNvSpPr/>
          <p:nvPr/>
        </p:nvSpPr>
        <p:spPr>
          <a:xfrm>
            <a:off x="6174840" y="5932080"/>
            <a:ext cx="2083320" cy="6472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2000" b="1" spc="-1" dirty="0">
                <a:solidFill>
                  <a:srgbClr val="000000"/>
                </a:solidFill>
                <a:latin typeface="Arial"/>
                <a:ea typeface="DejaVu Sans"/>
              </a:rPr>
              <a:t>10.420.134,97</a:t>
            </a:r>
            <a:endParaRPr lang="pt-BR" sz="20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2" name="CustomShape 10"/>
          <p:cNvSpPr/>
          <p:nvPr/>
        </p:nvSpPr>
        <p:spPr>
          <a:xfrm>
            <a:off x="8382000" y="5929200"/>
            <a:ext cx="2083320" cy="6472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pt-BR" sz="2000" b="1" spc="-1" dirty="0">
                <a:solidFill>
                  <a:srgbClr val="000000"/>
                </a:solidFill>
                <a:latin typeface="Arial"/>
              </a:rPr>
              <a:t>30.139.207,21</a:t>
            </a:r>
          </a:p>
        </p:txBody>
      </p:sp>
      <p:sp>
        <p:nvSpPr>
          <p:cNvPr id="293" name="CustomShape 11"/>
          <p:cNvSpPr/>
          <p:nvPr/>
        </p:nvSpPr>
        <p:spPr>
          <a:xfrm>
            <a:off x="9514920" y="107496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4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TextShape 1"/>
          <p:cNvSpPr/>
          <p:nvPr/>
        </p:nvSpPr>
        <p:spPr>
          <a:xfrm>
            <a:off x="1943040" y="2637000"/>
            <a:ext cx="830520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6600" spc="-1">
                <a:solidFill>
                  <a:srgbClr val="04617B"/>
                </a:solidFill>
                <a:latin typeface="Arial"/>
                <a:ea typeface="DejaVu Sans"/>
              </a:rPr>
              <a:t>RECEITA</a:t>
            </a:r>
            <a:endParaRPr lang="pt-BR" sz="66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6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3EB94675-DB96-40EA-AF44-51A903D0B8DA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7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7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>
                <a:solidFill>
                  <a:srgbClr val="04617B"/>
                </a:solidFill>
                <a:latin typeface="Arial"/>
                <a:ea typeface="DejaVu Sans"/>
              </a:rPr>
              <a:t>Receita</a:t>
            </a:r>
            <a:br>
              <a:rPr/>
            </a:br>
            <a:r>
              <a:rPr lang="pt-BR" sz="900" spc="-1">
                <a:solidFill>
                  <a:srgbClr val="04617B"/>
                </a:solidFill>
                <a:latin typeface="Arial"/>
                <a:ea typeface="DejaVu Sans"/>
              </a:rPr>
              <a:t>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9" name="TextShape 2"/>
          <p:cNvSpPr/>
          <p:nvPr/>
        </p:nvSpPr>
        <p:spPr>
          <a:xfrm>
            <a:off x="1981200" y="1407420"/>
            <a:ext cx="8228880" cy="658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0" rIns="45720" bIns="0" anchor="ctr">
            <a:noAutofit/>
          </a:bodyPr>
          <a:lstStyle/>
          <a:p>
            <a:pPr algn="ctr">
              <a:spcBef>
                <a:spcPts val="479"/>
              </a:spcBef>
            </a:pPr>
            <a:r>
              <a:rPr lang="pt-BR" sz="2400" b="1" spc="-1" dirty="0">
                <a:solidFill>
                  <a:srgbClr val="04617B"/>
                </a:solidFill>
                <a:latin typeface="Arial"/>
                <a:ea typeface="DejaVu Sans"/>
              </a:rPr>
              <a:t>Categoria Econômica </a:t>
            </a:r>
            <a:endParaRPr lang="pt-BR" sz="24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0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15DDBC19-94D7-42D5-B7AB-E36364C92147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8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01" name="Table 4"/>
          <p:cNvGraphicFramePr/>
          <p:nvPr>
            <p:extLst>
              <p:ext uri="{D42A27DB-BD31-4B8C-83A1-F6EECF244321}">
                <p14:modId xmlns:p14="http://schemas.microsoft.com/office/powerpoint/2010/main" val="1415345162"/>
              </p:ext>
            </p:extLst>
          </p:nvPr>
        </p:nvGraphicFramePr>
        <p:xfrm>
          <a:off x="476655" y="2477160"/>
          <a:ext cx="10885251" cy="3931920"/>
        </p:xfrm>
        <a:graphic>
          <a:graphicData uri="http://schemas.openxmlformats.org/drawingml/2006/table">
            <a:tbl>
              <a:tblPr/>
              <a:tblGrid>
                <a:gridCol w="1423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5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4303">
                  <a:extLst>
                    <a:ext uri="{9D8B030D-6E8A-4147-A177-3AD203B41FA5}">
                      <a16:colId xmlns:a16="http://schemas.microsoft.com/office/drawing/2014/main" val="1293500945"/>
                    </a:ext>
                  </a:extLst>
                </a:gridCol>
                <a:gridCol w="1799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3429">
                  <a:extLst>
                    <a:ext uri="{9D8B030D-6E8A-4147-A177-3AD203B41FA5}">
                      <a16:colId xmlns:a16="http://schemas.microsoft.com/office/drawing/2014/main" val="2369514594"/>
                    </a:ext>
                  </a:extLst>
                </a:gridCol>
                <a:gridCol w="2081720">
                  <a:extLst>
                    <a:ext uri="{9D8B030D-6E8A-4147-A177-3AD203B41FA5}">
                      <a16:colId xmlns:a16="http://schemas.microsoft.com/office/drawing/2014/main" val="2427477764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08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Meta (Orçamento)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 no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Realizado no 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Realizado no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Realizado até 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1º Quadrimestre 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2º Quadrimestre 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3º Quadrimestre 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Quadrimestre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Corrente 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945.750.333,00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+mn-lt"/>
                        </a:rPr>
                        <a:t>331.447.835,91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342.958.271,23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+mn-lt"/>
                        </a:rPr>
                        <a:t>-0-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+mn-lt"/>
                        </a:rPr>
                        <a:t>674.406.107,14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69,63</a:t>
                      </a: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Capital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22.731.500,00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25.561.579,46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6.238.416,78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-0-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31.799.996,24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139,89</a:t>
                      </a: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Intra-orçamentária</a:t>
                      </a: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46.824.867,00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9.627.424,92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13.154.046,74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-0-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22.781.471,66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48,65</a:t>
                      </a: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1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Total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1.015.306.700,00</a:t>
                      </a: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366.636.840,29</a:t>
                      </a: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330.550.738,51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-0-</a:t>
                      </a: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697.187.578,80</a:t>
                      </a: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68,66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2" name="CustomShape 5"/>
          <p:cNvSpPr/>
          <p:nvPr/>
        </p:nvSpPr>
        <p:spPr>
          <a:xfrm>
            <a:off x="8739120" y="228600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3" name="CustomShape 6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1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4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2º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Shape 1">
            <a:extLst>
              <a:ext uri="{FF2B5EF4-FFF2-40B4-BE49-F238E27FC236}">
                <a16:creationId xmlns:a16="http://schemas.microsoft.com/office/drawing/2014/main" id="{3E970D8A-1A75-5138-4E30-2B12E5BFF4B4}"/>
              </a:ext>
            </a:extLst>
          </p:cNvPr>
          <p:cNvSpPr txBox="1"/>
          <p:nvPr/>
        </p:nvSpPr>
        <p:spPr>
          <a:xfrm>
            <a:off x="1881158" y="500042"/>
            <a:ext cx="8229240" cy="94176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 dirty="0">
                <a:solidFill>
                  <a:srgbClr val="04617B"/>
                </a:solidFill>
                <a:latin typeface="Arial"/>
              </a:rPr>
              <a:t>Receita por Fonte </a:t>
            </a:r>
            <a:br>
              <a:rPr dirty="0"/>
            </a:br>
            <a:r>
              <a:rPr lang="pt-BR" sz="900" spc="-1" dirty="0">
                <a:solidFill>
                  <a:srgbClr val="04617B"/>
                </a:solidFill>
                <a:latin typeface="Arial"/>
              </a:rPr>
              <a:t>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pt-BR" sz="900" spc="-1" dirty="0">
                <a:solidFill>
                  <a:srgbClr val="262626"/>
                </a:solidFill>
                <a:latin typeface="Arial"/>
              </a:rPr>
              <a:t>                                                               </a:t>
            </a:r>
            <a:endParaRPr lang="pt-BR" sz="90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BFA84196-AEE5-F672-C12B-2687057072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7585504"/>
              </p:ext>
            </p:extLst>
          </p:nvPr>
        </p:nvGraphicFramePr>
        <p:xfrm>
          <a:off x="311285" y="1315493"/>
          <a:ext cx="11264630" cy="4894004"/>
        </p:xfrm>
        <a:graphic>
          <a:graphicData uri="http://schemas.openxmlformats.org/drawingml/2006/table">
            <a:tbl>
              <a:tblPr/>
              <a:tblGrid>
                <a:gridCol w="2227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7788">
                  <a:extLst>
                    <a:ext uri="{9D8B030D-6E8A-4147-A177-3AD203B41FA5}">
                      <a16:colId xmlns:a16="http://schemas.microsoft.com/office/drawing/2014/main" val="207906095"/>
                    </a:ext>
                  </a:extLst>
                </a:gridCol>
                <a:gridCol w="1400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971">
                  <a:extLst>
                    <a:ext uri="{9D8B030D-6E8A-4147-A177-3AD203B41FA5}">
                      <a16:colId xmlns:a16="http://schemas.microsoft.com/office/drawing/2014/main" val="2416874412"/>
                    </a:ext>
                  </a:extLst>
                </a:gridCol>
                <a:gridCol w="2042808">
                  <a:extLst>
                    <a:ext uri="{9D8B030D-6E8A-4147-A177-3AD203B41FA5}">
                      <a16:colId xmlns:a16="http://schemas.microsoft.com/office/drawing/2014/main" val="2359456255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8543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 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Meta (Orçamento)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strike="noStrike" spc="-1" dirty="0">
                        <a:solidFill>
                          <a:srgbClr val="FFFFFF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</a:t>
                      </a:r>
                      <a:endParaRPr lang="pt-BR" sz="1400" b="0" strike="noStrike" spc="-1" dirty="0"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400" b="0" strike="noStrike" spc="-1" dirty="0"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 no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6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1º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Quadrimestre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2º Quadrimestre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3º Quadrimestre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Quadrimestre </a:t>
                      </a:r>
                      <a:endParaRPr lang="pt-BR" sz="1400"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44309054"/>
                  </a:ext>
                </a:extLst>
              </a:tr>
              <a:tr h="508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Corrente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945.750.333,00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331.447.835,91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311.158.274,99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+mn-lt"/>
                        </a:rPr>
                        <a:t>642.606.110,90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67,95</a:t>
                      </a: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Impostos, Taxas e C.M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202.861.061,00</a:t>
                      </a:r>
                      <a:endParaRPr lang="pt-BR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78.019.565,99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67.513.030,95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+mn-lt"/>
                        </a:rPr>
                        <a:t>145.532.596,94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71,74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4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de Contribuições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42.827.064,00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10.382.733,52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12.621.325,05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23.004.058,57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53,71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30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Patrimonial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52.375.400,00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12.987.017,97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12.816.508,11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25.803.526,08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49,26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3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de Serviços 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0,00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0,00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0,00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1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Transferências Correntes 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623.318.100,00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210.276.642,76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210.745.041,57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421.021.684,33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67,54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30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Outras Receitas Correntes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24.368.708,00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19.781.875,67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7.462.369,31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27.244.244,98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111,80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CustomShape 5">
            <a:extLst>
              <a:ext uri="{FF2B5EF4-FFF2-40B4-BE49-F238E27FC236}">
                <a16:creationId xmlns:a16="http://schemas.microsoft.com/office/drawing/2014/main" id="{C22EC48A-363D-7635-7107-96E35A6B174B}"/>
              </a:ext>
            </a:extLst>
          </p:cNvPr>
          <p:cNvSpPr/>
          <p:nvPr/>
        </p:nvSpPr>
        <p:spPr>
          <a:xfrm>
            <a:off x="1524000" y="0"/>
            <a:ext cx="1239840" cy="227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 dirty="0">
                <a:solidFill>
                  <a:srgbClr val="000000"/>
                </a:solidFill>
                <a:latin typeface="Arial"/>
              </a:rPr>
              <a:t>Anexo 1 do RREO</a:t>
            </a:r>
            <a:endParaRPr lang="pt-BR" sz="900" spc="-1" dirty="0">
              <a:latin typeface="Arial"/>
            </a:endParaRPr>
          </a:p>
        </p:txBody>
      </p:sp>
      <p:sp>
        <p:nvSpPr>
          <p:cNvPr id="10" name="CustomShape 2">
            <a:extLst>
              <a:ext uri="{FF2B5EF4-FFF2-40B4-BE49-F238E27FC236}">
                <a16:creationId xmlns:a16="http://schemas.microsoft.com/office/drawing/2014/main" id="{17FF8B60-0D2F-DED8-075E-7DA09219C87F}"/>
              </a:ext>
            </a:extLst>
          </p:cNvPr>
          <p:cNvSpPr/>
          <p:nvPr/>
        </p:nvSpPr>
        <p:spPr>
          <a:xfrm>
            <a:off x="4310050" y="1"/>
            <a:ext cx="3096344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latin typeface="Arial"/>
              </a:rPr>
              <a:t>Metas Fiscais 2024</a:t>
            </a: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latin typeface="Arial"/>
              </a:rPr>
              <a:t>Audiência Pública – 2º Quadrimestre </a:t>
            </a:r>
          </a:p>
        </p:txBody>
      </p:sp>
    </p:spTree>
    <p:extLst>
      <p:ext uri="{BB962C8B-B14F-4D97-AF65-F5344CB8AC3E}">
        <p14:creationId xmlns:p14="http://schemas.microsoft.com/office/powerpoint/2010/main" val="14503177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Prestação De Contas Atual</Template>
  <TotalTime>9318</TotalTime>
  <Words>2268</Words>
  <Application>Microsoft Office PowerPoint</Application>
  <PresentationFormat>Ecrã Panorâmico</PresentationFormat>
  <Paragraphs>864</Paragraphs>
  <Slides>40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Títulos dos diapositivos</vt:lpstr>
      </vt:variant>
      <vt:variant>
        <vt:i4>40</vt:i4>
      </vt:variant>
    </vt:vector>
  </HeadingPairs>
  <TitlesOfParts>
    <vt:vector size="46" baseType="lpstr">
      <vt:lpstr>Tema do Office</vt:lpstr>
      <vt:lpstr>Office Theme</vt:lpstr>
      <vt:lpstr>Office Theme</vt:lpstr>
      <vt:lpstr>Office Theme</vt:lpstr>
      <vt:lpstr>Office Theme</vt:lpstr>
      <vt:lpstr>Office Theme</vt:lpstr>
      <vt:lpstr>Apresentação do PowerPoint</vt:lpstr>
      <vt:lpstr>Apresentação do PowerPoint</vt:lpstr>
      <vt:lpstr>Apresentação do PowerPoint</vt:lpstr>
      <vt:lpstr>Fundamentos Legais e Conceitos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CONTROLADORIA GERAL DO MUNICIPIO DE RESENDE</dc:creator>
  <dc:description/>
  <cp:lastModifiedBy>PAULO ROCHA</cp:lastModifiedBy>
  <cp:revision>1208</cp:revision>
  <dcterms:created xsi:type="dcterms:W3CDTF">2021-02-05T17:10:54Z</dcterms:created>
  <dcterms:modified xsi:type="dcterms:W3CDTF">2024-10-08T20:25:18Z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2</vt:i4>
  </property>
  <property fmtid="{D5CDD505-2E9C-101B-9397-08002B2CF9AE}" pid="7" name="PresentationFormat">
    <vt:lpwstr>Apresentação na tela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32</vt:i4>
  </property>
</Properties>
</file>